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08" r:id="rId2"/>
    <p:sldId id="305" r:id="rId3"/>
    <p:sldId id="306" r:id="rId4"/>
    <p:sldId id="263" r:id="rId5"/>
    <p:sldId id="299" r:id="rId6"/>
    <p:sldId id="262" r:id="rId7"/>
    <p:sldId id="313" r:id="rId8"/>
    <p:sldId id="309" r:id="rId9"/>
    <p:sldId id="261" r:id="rId10"/>
    <p:sldId id="287" r:id="rId11"/>
    <p:sldId id="310" r:id="rId12"/>
    <p:sldId id="274" r:id="rId13"/>
    <p:sldId id="265" r:id="rId14"/>
    <p:sldId id="270" r:id="rId15"/>
    <p:sldId id="290" r:id="rId16"/>
    <p:sldId id="311" r:id="rId17"/>
    <p:sldId id="293" r:id="rId18"/>
    <p:sldId id="31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9AEA"/>
    <a:srgbClr val="1254C0"/>
    <a:srgbClr val="0E4299"/>
    <a:srgbClr val="0BA8B1"/>
    <a:srgbClr val="395D7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107" autoAdjust="0"/>
    <p:restoredTop sz="94660"/>
  </p:normalViewPr>
  <p:slideViewPr>
    <p:cSldViewPr snapToGrid="0">
      <p:cViewPr varScale="1">
        <p:scale>
          <a:sx n="70" d="100"/>
          <a:sy n="70" d="100"/>
        </p:scale>
        <p:origin x="-768" y="-108"/>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layout/>
    </c:title>
    <c:plotArea>
      <c:layout/>
      <c:pieChart>
        <c:varyColors val="1"/>
        <c:ser>
          <c:idx val="0"/>
          <c:order val="0"/>
          <c:tx>
            <c:strRef>
              <c:f>Sheet1!$B$1</c:f>
              <c:strCache>
                <c:ptCount val="1"/>
                <c:pt idx="0">
                  <c:v>测试方向薪资分布图</c:v>
                </c:pt>
              </c:strCache>
            </c:strRef>
          </c:tx>
          <c:cat>
            <c:strRef>
              <c:f>Sheet1!$A$2:$A$5</c:f>
              <c:strCache>
                <c:ptCount val="4"/>
                <c:pt idx="0">
                  <c:v>8000-10000</c:v>
                </c:pt>
                <c:pt idx="1">
                  <c:v>11000-13000</c:v>
                </c:pt>
                <c:pt idx="2">
                  <c:v>13000-15000</c:v>
                </c:pt>
                <c:pt idx="3">
                  <c:v>15000以上</c:v>
                </c:pt>
              </c:strCache>
            </c:strRef>
          </c:cat>
          <c:val>
            <c:numRef>
              <c:f>Sheet1!$B$2:$B$5</c:f>
              <c:numCache>
                <c:formatCode>General</c:formatCode>
                <c:ptCount val="4"/>
                <c:pt idx="0">
                  <c:v>3.2</c:v>
                </c:pt>
                <c:pt idx="1">
                  <c:v>6.2</c:v>
                </c:pt>
                <c:pt idx="2">
                  <c:v>5.4</c:v>
                </c:pt>
                <c:pt idx="3">
                  <c:v>1.2</c:v>
                </c:pt>
              </c:numCache>
            </c:numRef>
          </c:val>
        </c:ser>
        <c:firstSliceAng val="0"/>
      </c:pieChart>
    </c:plotArea>
    <c:legend>
      <c:legendPos val="r"/>
      <c:layout/>
    </c:legend>
    <c:plotVisOnly val="1"/>
  </c:chart>
  <c:txPr>
    <a:bodyPr/>
    <a:lstStyle/>
    <a:p>
      <a:pPr>
        <a:defRPr sz="1800"/>
      </a:pPr>
      <a:endParaRPr lang="zh-CN"/>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62FCC-419C-4A00-8950-0086C7CE8865}" type="datetimeFigureOut">
              <a:rPr lang="zh-CN" altLang="en-US" smtClean="0"/>
              <a:pPr/>
              <a:t>2019/12/4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32D82-E4B8-4C93-A2D0-5505CF2D3395}" type="slidenum">
              <a:rPr lang="zh-CN" altLang="en-US" smtClean="0"/>
              <a:pPr/>
              <a:t>‹#›</a:t>
            </a:fld>
            <a:endParaRPr lang="zh-CN" altLang="en-US"/>
          </a:p>
        </p:txBody>
      </p:sp>
    </p:spTree>
    <p:extLst>
      <p:ext uri="{BB962C8B-B14F-4D97-AF65-F5344CB8AC3E}">
        <p14:creationId xmlns:p14="http://schemas.microsoft.com/office/powerpoint/2010/main" xmlns="" val="397053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1</a:t>
            </a:fld>
            <a:endParaRPr lang="zh-CN" altLang="en-US"/>
          </a:p>
        </p:txBody>
      </p:sp>
    </p:spTree>
    <p:extLst>
      <p:ext uri="{BB962C8B-B14F-4D97-AF65-F5344CB8AC3E}">
        <p14:creationId xmlns:p14="http://schemas.microsoft.com/office/powerpoint/2010/main" xmlns="" val="3156123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755489-96CC-4133-A1A8-AC42E540B21F}" type="slidenum">
              <a:rPr lang="zh-CN" altLang="en-US" smtClean="0"/>
              <a:pPr/>
              <a:t>10</a:t>
            </a:fld>
            <a:endParaRPr lang="zh-CN" altLang="en-US"/>
          </a:p>
        </p:txBody>
      </p:sp>
    </p:spTree>
    <p:extLst>
      <p:ext uri="{BB962C8B-B14F-4D97-AF65-F5344CB8AC3E}">
        <p14:creationId xmlns:p14="http://schemas.microsoft.com/office/powerpoint/2010/main" xmlns="" val="8295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11</a:t>
            </a:fld>
            <a:endParaRPr lang="zh-CN" altLang="en-US"/>
          </a:p>
        </p:txBody>
      </p:sp>
    </p:spTree>
    <p:extLst>
      <p:ext uri="{BB962C8B-B14F-4D97-AF65-F5344CB8AC3E}">
        <p14:creationId xmlns:p14="http://schemas.microsoft.com/office/powerpoint/2010/main" xmlns="" val="422516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12</a:t>
            </a:fld>
            <a:endParaRPr lang="zh-CN" altLang="en-US"/>
          </a:p>
        </p:txBody>
      </p:sp>
    </p:spTree>
    <p:extLst>
      <p:ext uri="{BB962C8B-B14F-4D97-AF65-F5344CB8AC3E}">
        <p14:creationId xmlns:p14="http://schemas.microsoft.com/office/powerpoint/2010/main" xmlns="" val="328054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13</a:t>
            </a:fld>
            <a:endParaRPr lang="zh-CN" altLang="en-US"/>
          </a:p>
        </p:txBody>
      </p:sp>
    </p:spTree>
    <p:extLst>
      <p:ext uri="{BB962C8B-B14F-4D97-AF65-F5344CB8AC3E}">
        <p14:creationId xmlns:p14="http://schemas.microsoft.com/office/powerpoint/2010/main" xmlns="" val="148593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14</a:t>
            </a:fld>
            <a:endParaRPr lang="zh-CN" altLang="en-US"/>
          </a:p>
        </p:txBody>
      </p:sp>
    </p:spTree>
    <p:extLst>
      <p:ext uri="{BB962C8B-B14F-4D97-AF65-F5344CB8AC3E}">
        <p14:creationId xmlns:p14="http://schemas.microsoft.com/office/powerpoint/2010/main" xmlns="" val="50465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755489-96CC-4133-A1A8-AC42E540B21F}" type="slidenum">
              <a:rPr lang="zh-CN" altLang="en-US" smtClean="0"/>
              <a:pPr/>
              <a:t>15</a:t>
            </a:fld>
            <a:endParaRPr lang="zh-CN" altLang="en-US"/>
          </a:p>
        </p:txBody>
      </p:sp>
    </p:spTree>
    <p:extLst>
      <p:ext uri="{BB962C8B-B14F-4D97-AF65-F5344CB8AC3E}">
        <p14:creationId xmlns:p14="http://schemas.microsoft.com/office/powerpoint/2010/main" xmlns="" val="389109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16</a:t>
            </a:fld>
            <a:endParaRPr lang="zh-CN" altLang="en-US"/>
          </a:p>
        </p:txBody>
      </p:sp>
    </p:spTree>
    <p:extLst>
      <p:ext uri="{BB962C8B-B14F-4D97-AF65-F5344CB8AC3E}">
        <p14:creationId xmlns:p14="http://schemas.microsoft.com/office/powerpoint/2010/main" xmlns="" val="135054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755489-96CC-4133-A1A8-AC42E540B21F}" type="slidenum">
              <a:rPr lang="zh-CN" altLang="en-US" smtClean="0"/>
              <a:pPr/>
              <a:t>17</a:t>
            </a:fld>
            <a:endParaRPr lang="zh-CN" altLang="en-US"/>
          </a:p>
        </p:txBody>
      </p:sp>
    </p:spTree>
    <p:extLst>
      <p:ext uri="{BB962C8B-B14F-4D97-AF65-F5344CB8AC3E}">
        <p14:creationId xmlns:p14="http://schemas.microsoft.com/office/powerpoint/2010/main" xmlns="" val="346872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18</a:t>
            </a:fld>
            <a:endParaRPr lang="zh-CN" altLang="en-US"/>
          </a:p>
        </p:txBody>
      </p:sp>
    </p:spTree>
    <p:extLst>
      <p:ext uri="{BB962C8B-B14F-4D97-AF65-F5344CB8AC3E}">
        <p14:creationId xmlns:p14="http://schemas.microsoft.com/office/powerpoint/2010/main" xmlns="" val="136906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2</a:t>
            </a:fld>
            <a:endParaRPr lang="zh-CN" altLang="en-US"/>
          </a:p>
        </p:txBody>
      </p:sp>
    </p:spTree>
    <p:extLst>
      <p:ext uri="{BB962C8B-B14F-4D97-AF65-F5344CB8AC3E}">
        <p14:creationId xmlns:p14="http://schemas.microsoft.com/office/powerpoint/2010/main" xmlns="" val="160320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3</a:t>
            </a:fld>
            <a:endParaRPr lang="zh-CN" altLang="en-US"/>
          </a:p>
        </p:txBody>
      </p:sp>
    </p:spTree>
    <p:extLst>
      <p:ext uri="{BB962C8B-B14F-4D97-AF65-F5344CB8AC3E}">
        <p14:creationId xmlns:p14="http://schemas.microsoft.com/office/powerpoint/2010/main" xmlns="" val="200128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4</a:t>
            </a:fld>
            <a:endParaRPr lang="zh-CN" altLang="en-US"/>
          </a:p>
        </p:txBody>
      </p:sp>
    </p:spTree>
    <p:extLst>
      <p:ext uri="{BB962C8B-B14F-4D97-AF65-F5344CB8AC3E}">
        <p14:creationId xmlns:p14="http://schemas.microsoft.com/office/powerpoint/2010/main" xmlns="" val="158966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755489-96CC-4133-A1A8-AC42E540B21F}" type="slidenum">
              <a:rPr lang="zh-CN" altLang="en-US" smtClean="0"/>
              <a:pPr/>
              <a:t>5</a:t>
            </a:fld>
            <a:endParaRPr lang="zh-CN" altLang="en-US"/>
          </a:p>
        </p:txBody>
      </p:sp>
    </p:spTree>
    <p:extLst>
      <p:ext uri="{BB962C8B-B14F-4D97-AF65-F5344CB8AC3E}">
        <p14:creationId xmlns:p14="http://schemas.microsoft.com/office/powerpoint/2010/main" xmlns="" val="255006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6</a:t>
            </a:fld>
            <a:endParaRPr lang="zh-CN" altLang="en-US"/>
          </a:p>
        </p:txBody>
      </p:sp>
    </p:spTree>
    <p:extLst>
      <p:ext uri="{BB962C8B-B14F-4D97-AF65-F5344CB8AC3E}">
        <p14:creationId xmlns:p14="http://schemas.microsoft.com/office/powerpoint/2010/main" xmlns="" val="57442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pPr/>
              <a:t>7</a:t>
            </a:fld>
            <a:endParaRPr lang="zh-CN" altLang="en-US"/>
          </a:p>
        </p:txBody>
      </p:sp>
    </p:spTree>
    <p:extLst>
      <p:ext uri="{BB962C8B-B14F-4D97-AF65-F5344CB8AC3E}">
        <p14:creationId xmlns:p14="http://schemas.microsoft.com/office/powerpoint/2010/main" xmlns="" val="12576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453BFC3-69EA-4A61-A43E-8273B579A41E}" type="slidenum">
              <a:rPr lang="zh-CN" altLang="en-US" smtClean="0"/>
              <a:pPr/>
              <a:t>8</a:t>
            </a:fld>
            <a:endParaRPr lang="zh-CN" altLang="en-US"/>
          </a:p>
        </p:txBody>
      </p:sp>
    </p:spTree>
    <p:extLst>
      <p:ext uri="{BB962C8B-B14F-4D97-AF65-F5344CB8AC3E}">
        <p14:creationId xmlns:p14="http://schemas.microsoft.com/office/powerpoint/2010/main" xmlns="" val="102306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pPr/>
              <a:t>9</a:t>
            </a:fld>
            <a:endParaRPr lang="zh-CN" altLang="en-US"/>
          </a:p>
        </p:txBody>
      </p:sp>
    </p:spTree>
    <p:extLst>
      <p:ext uri="{BB962C8B-B14F-4D97-AF65-F5344CB8AC3E}">
        <p14:creationId xmlns:p14="http://schemas.microsoft.com/office/powerpoint/2010/main" xmlns="" val="1463282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4E31C28-9578-4D28-988F-23131645B0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506A4762-0ED3-4B36-9E15-828509701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C5199F41-74A4-4AFD-B951-5D54E17B46F7}"/>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7B3AA326-C459-492D-8B09-FFBC899A15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914A160-85EC-4211-B2A5-FE4BE646993E}"/>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2389302805"/>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3C061EF-DA37-425A-94AA-12FF3BB700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F7B3BFB-EB51-4BCE-8E89-3441771D62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F239AAA-4303-4F2F-9F0B-4C1DB47EE344}"/>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1DFBF2DC-5797-4C5F-B266-0B2B8BF40C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93D4848-2AE3-41C0-9308-64F6C51D048B}"/>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4289380860"/>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C8185D21-D23C-4F1C-A523-A4F0C583F9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6D73E2BB-7FCB-4E7F-A027-16BE5C10960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D4FB64C-4094-4843-AEE4-A9D59639E19F}"/>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0B3BE592-5972-45FB-A716-CB3DAD83EE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01887A3-0EED-4D85-835C-0F2C5514D649}"/>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2639568467"/>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130628" y="-95794"/>
            <a:ext cx="1603462" cy="1068975"/>
          </a:xfrm>
          <a:prstGeom prst="rect">
            <a:avLst/>
          </a:prstGeom>
          <a:effectLst>
            <a:softEdge rad="127000"/>
          </a:effectLst>
        </p:spPr>
      </p:pic>
    </p:spTree>
    <p:extLst>
      <p:ext uri="{BB962C8B-B14F-4D97-AF65-F5344CB8AC3E}">
        <p14:creationId xmlns:p14="http://schemas.microsoft.com/office/powerpoint/2010/main" xmlns="" val="1886930671"/>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431737"/>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1387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665309-8E5B-4E99-8ABC-0C8D86DF68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FA62D75-AE79-480C-A1F0-159262E8D3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90803F9F-CA4A-430A-AD89-33FB4CCE0F78}"/>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3396D0AA-5AAD-4A28-8A28-8F866551D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2083D0B-8C5E-4FE0-85A5-18DA62D7042C}"/>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2317719544"/>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863C8FF-7FCA-4606-997B-ABE528DC190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0C1EB178-93B9-4E71-9AFD-A0B51A87C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C08FD291-2A9F-49BC-8556-475056A48F82}"/>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149A6471-7366-4E32-94DC-9A0ACFF52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15B44E1-3B97-4468-84D3-9CB9C6FBACD6}"/>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1165470212"/>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C5F6A69-2042-4D91-AD91-B7E2CE386C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854025B-D906-4846-9A01-2980F0E889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DFDED535-D357-4F1F-B8FD-8EA4F4160B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D04D3B4D-7FB3-4936-8C72-7A65B19CA470}"/>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6" name="页脚占位符 5">
            <a:extLst>
              <a:ext uri="{FF2B5EF4-FFF2-40B4-BE49-F238E27FC236}">
                <a16:creationId xmlns:a16="http://schemas.microsoft.com/office/drawing/2014/main" xmlns="" id="{F2EC899E-F31C-4CDC-A84F-2D62A1E4CD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7FC49A9-E87C-4864-97FE-DB253764BA7E}"/>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322125385"/>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34EFF8-4A23-486A-8D03-C10FDB6A9C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1B93A5D-865E-431E-9346-9F3C4D9D6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6A7D0A76-E078-4B1F-ABED-059B85CB9D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DD75C063-BD7D-43C6-80EC-1D408BFF2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F1684CFB-2422-4679-92CC-BC2AD5C6E6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03B8FA84-B256-49C8-A9C0-9EB2B4558921}"/>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8" name="页脚占位符 7">
            <a:extLst>
              <a:ext uri="{FF2B5EF4-FFF2-40B4-BE49-F238E27FC236}">
                <a16:creationId xmlns:a16="http://schemas.microsoft.com/office/drawing/2014/main" xmlns="" id="{16845034-CAC3-44E3-A2BF-830E5C5E36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D0650538-B089-4091-A22D-89464963AB93}"/>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2072246716"/>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28AA69-5984-427D-871B-91D9ECE9D8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4DCDACD6-84DC-4B85-A85C-07B28D96F1BE}"/>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4" name="页脚占位符 3">
            <a:extLst>
              <a:ext uri="{FF2B5EF4-FFF2-40B4-BE49-F238E27FC236}">
                <a16:creationId xmlns:a16="http://schemas.microsoft.com/office/drawing/2014/main" xmlns="" id="{A2B221F9-8662-4337-8DCE-660C8837882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E51FC31C-90AE-499D-A7D2-364589C7DEF2}"/>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3372971677"/>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C298DB5-A88E-4848-BEF9-D8D52C7171F9}"/>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3" name="页脚占位符 2">
            <a:extLst>
              <a:ext uri="{FF2B5EF4-FFF2-40B4-BE49-F238E27FC236}">
                <a16:creationId xmlns:a16="http://schemas.microsoft.com/office/drawing/2014/main" xmlns="" id="{12EC94D1-797A-4755-B248-356C70CA08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E2B2E3AD-D408-4285-9E70-9F7D9C2FAA32}"/>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3211257794"/>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5C0BF3-E029-41C2-9E5D-E7F9260DA5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B146E0C-1C08-4365-94DB-6451E3DBB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CE8794DC-5B51-48FC-9E80-EC22DFDF0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847F8A30-A399-44EF-A0A0-FFE2DA06FBC9}"/>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6" name="页脚占位符 5">
            <a:extLst>
              <a:ext uri="{FF2B5EF4-FFF2-40B4-BE49-F238E27FC236}">
                <a16:creationId xmlns:a16="http://schemas.microsoft.com/office/drawing/2014/main" xmlns="" id="{56ADD77F-BCDE-4420-8069-EE26D5106E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BE3C1B5-F8F8-4933-95DC-76DA4287D133}"/>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3949080684"/>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E388B95-A087-4EBB-9C91-D0F988646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F77276D-5B31-46FB-8745-73FF50046A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DFD3777-5B66-45BF-A632-74A98A86A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3B49CDD-D94D-41A6-90DA-280ED3523377}"/>
              </a:ext>
            </a:extLst>
          </p:cNvPr>
          <p:cNvSpPr>
            <a:spLocks noGrp="1"/>
          </p:cNvSpPr>
          <p:nvPr>
            <p:ph type="dt" sz="half" idx="10"/>
          </p:nvPr>
        </p:nvSpPr>
        <p:spPr/>
        <p:txBody>
          <a:bodyPr/>
          <a:lstStyle/>
          <a:p>
            <a:fld id="{78CD8AE4-92EF-41F0-B9D2-0D122A6634DA}" type="datetimeFigureOut">
              <a:rPr lang="zh-CN" altLang="en-US" smtClean="0"/>
              <a:pPr/>
              <a:t>2019/12/4</a:t>
            </a:fld>
            <a:endParaRPr lang="zh-CN" altLang="en-US"/>
          </a:p>
        </p:txBody>
      </p:sp>
      <p:sp>
        <p:nvSpPr>
          <p:cNvPr id="6" name="页脚占位符 5">
            <a:extLst>
              <a:ext uri="{FF2B5EF4-FFF2-40B4-BE49-F238E27FC236}">
                <a16:creationId xmlns:a16="http://schemas.microsoft.com/office/drawing/2014/main" xmlns="" id="{B15FDE23-F3CD-4835-8EE4-07A5403959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629B680-F202-4BEE-880A-E4065353AF8A}"/>
              </a:ext>
            </a:extLst>
          </p:cNvPr>
          <p:cNvSpPr>
            <a:spLocks noGrp="1"/>
          </p:cNvSpPr>
          <p:nvPr>
            <p:ph type="sldNum" sz="quarter" idx="12"/>
          </p:nvPr>
        </p:nvSpPr>
        <p:spPr/>
        <p:txBody>
          <a:body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2796930883"/>
      </p:ext>
    </p:extLst>
  </p:cSld>
  <p:clrMapOvr>
    <a:masterClrMapping/>
  </p:clrMapOvr>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78E9920-F1AE-405B-AB5F-8C1BE7F70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F804AAC-09A0-46F9-AABF-8AC0EAA78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16F7877-EA4D-466B-9F18-9642D76FE7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D8AE4-92EF-41F0-B9D2-0D122A6634DA}" type="datetimeFigureOut">
              <a:rPr lang="zh-CN" altLang="en-US" smtClean="0"/>
              <a:pPr/>
              <a:t>2019/12/4</a:t>
            </a:fld>
            <a:endParaRPr lang="zh-CN" altLang="en-US"/>
          </a:p>
        </p:txBody>
      </p:sp>
      <p:sp>
        <p:nvSpPr>
          <p:cNvPr id="5" name="页脚占位符 4">
            <a:extLst>
              <a:ext uri="{FF2B5EF4-FFF2-40B4-BE49-F238E27FC236}">
                <a16:creationId xmlns:a16="http://schemas.microsoft.com/office/drawing/2014/main" xmlns="" id="{AC122714-57D4-4ECB-88BE-5FE8BCE874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F61C0CB-7266-421D-A8F4-9DAE9B6A2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4D82D-2D83-4E4D-BCB1-92BCFDBE8B5C}" type="slidenum">
              <a:rPr lang="zh-CN" altLang="en-US" smtClean="0"/>
              <a:pPr/>
              <a:t>‹#›</a:t>
            </a:fld>
            <a:endParaRPr lang="zh-CN" altLang="en-US"/>
          </a:p>
        </p:txBody>
      </p:sp>
    </p:spTree>
    <p:extLst>
      <p:ext uri="{BB962C8B-B14F-4D97-AF65-F5344CB8AC3E}">
        <p14:creationId xmlns:p14="http://schemas.microsoft.com/office/powerpoint/2010/main" xmlns="" val="3301950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mc:Choice xmlns:p14="http://schemas.microsoft.com/office/powerpoint/2010/main" xmlns="" Requires="p14">
      <p:transition spd="slow" p14:dur="125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Software%20Testing"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baike.baidu.com/item/%E6%93%8D%E4%BD%9C/33052" TargetMode="External"/><Relationship Id="rId4" Type="http://schemas.openxmlformats.org/officeDocument/2006/relationships/hyperlink" Target="https://baike.baidu.com/item/%E8%BF%87%E7%A8%8B/838692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CBB05941-2B42-4351-A920-AC344BA9CC43}"/>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58992" t="-198" b="1"/>
          <a:stretch/>
        </p:blipFill>
        <p:spPr>
          <a:xfrm>
            <a:off x="66384" y="374983"/>
            <a:ext cx="4999687" cy="6108034"/>
          </a:xfrm>
          <a:prstGeom prst="rect">
            <a:avLst/>
          </a:prstGeom>
        </p:spPr>
      </p:pic>
      <p:sp>
        <p:nvSpPr>
          <p:cNvPr id="32" name="矩形 31">
            <a:extLst>
              <a:ext uri="{FF2B5EF4-FFF2-40B4-BE49-F238E27FC236}">
                <a16:creationId xmlns:a16="http://schemas.microsoft.com/office/drawing/2014/main" xmlns="" id="{CD859B7D-F76A-4DE8-B5BA-C406EBAEA568}"/>
              </a:ext>
            </a:extLst>
          </p:cNvPr>
          <p:cNvSpPr/>
          <p:nvPr/>
        </p:nvSpPr>
        <p:spPr>
          <a:xfrm>
            <a:off x="0" y="0"/>
            <a:ext cx="1055688" cy="6858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33" name="组合 32">
            <a:extLst>
              <a:ext uri="{FF2B5EF4-FFF2-40B4-BE49-F238E27FC236}">
                <a16:creationId xmlns:a16="http://schemas.microsoft.com/office/drawing/2014/main" xmlns="" id="{0DAF7BD0-75AD-4524-8498-8AFCFDC2DA94}"/>
              </a:ext>
            </a:extLst>
          </p:cNvPr>
          <p:cNvGrpSpPr/>
          <p:nvPr/>
        </p:nvGrpSpPr>
        <p:grpSpPr>
          <a:xfrm>
            <a:off x="477044" y="5472929"/>
            <a:ext cx="113063" cy="908821"/>
            <a:chOff x="1899497" y="-32521"/>
            <a:chExt cx="205665" cy="1653174"/>
          </a:xfrm>
          <a:solidFill>
            <a:schemeClr val="accent1"/>
          </a:solidFill>
        </p:grpSpPr>
        <p:sp>
          <p:nvSpPr>
            <p:cNvPr id="34" name="椭圆 33">
              <a:extLst>
                <a:ext uri="{FF2B5EF4-FFF2-40B4-BE49-F238E27FC236}">
                  <a16:creationId xmlns:a16="http://schemas.microsoft.com/office/drawing/2014/main" xmlns="" id="{2E19498E-DF9B-47B1-8FB6-8CA83A085122}"/>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5" name="椭圆 34">
              <a:extLst>
                <a:ext uri="{FF2B5EF4-FFF2-40B4-BE49-F238E27FC236}">
                  <a16:creationId xmlns:a16="http://schemas.microsoft.com/office/drawing/2014/main" xmlns="" id="{5BC91EDD-263E-4814-8631-B8EA3028AF6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6" name="椭圆 35">
              <a:extLst>
                <a:ext uri="{FF2B5EF4-FFF2-40B4-BE49-F238E27FC236}">
                  <a16:creationId xmlns:a16="http://schemas.microsoft.com/office/drawing/2014/main" xmlns="" id="{80DEC73D-BF9A-49B7-AEA7-CB3CDC202287}"/>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椭圆 36">
              <a:extLst>
                <a:ext uri="{FF2B5EF4-FFF2-40B4-BE49-F238E27FC236}">
                  <a16:creationId xmlns:a16="http://schemas.microsoft.com/office/drawing/2014/main" xmlns="" id="{BC85C8F3-5457-4296-A7DC-ECFE53E6B1B9}"/>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5" name="文本框 4">
            <a:extLst>
              <a:ext uri="{FF2B5EF4-FFF2-40B4-BE49-F238E27FC236}">
                <a16:creationId xmlns:a16="http://schemas.microsoft.com/office/drawing/2014/main" xmlns="" id="{B2BE23B3-5768-4B9B-8153-F9B92A44058F}"/>
              </a:ext>
            </a:extLst>
          </p:cNvPr>
          <p:cNvSpPr txBox="1"/>
          <p:nvPr/>
        </p:nvSpPr>
        <p:spPr>
          <a:xfrm>
            <a:off x="5005289" y="2628118"/>
            <a:ext cx="7263527" cy="1200329"/>
          </a:xfrm>
          <a:prstGeom prst="rect">
            <a:avLst/>
          </a:prstGeom>
          <a:noFill/>
        </p:spPr>
        <p:txBody>
          <a:bodyPr wrap="none" rtlCol="0">
            <a:spAutoFit/>
            <a:scene3d>
              <a:camera prst="orthographicFront"/>
              <a:lightRig rig="threePt" dir="t"/>
            </a:scene3d>
            <a:sp3d contourW="12700"/>
          </a:bodyPr>
          <a:lstStyle/>
          <a:p>
            <a:pPr algn="r"/>
            <a:r>
              <a:rPr lang="zh-CN" altLang="en-US" sz="7200" spc="-300" dirty="0" smtClean="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金科教育测试方向</a:t>
            </a:r>
            <a:endParaRPr lang="zh-CN" altLang="en-US" sz="7200" spc="-300"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6" name="文本框 5">
            <a:extLst>
              <a:ext uri="{FF2B5EF4-FFF2-40B4-BE49-F238E27FC236}">
                <a16:creationId xmlns:a16="http://schemas.microsoft.com/office/drawing/2014/main" xmlns="" id="{6FFDFD09-074E-44E8-BCF2-EDAAA758B103}"/>
              </a:ext>
            </a:extLst>
          </p:cNvPr>
          <p:cNvSpPr txBox="1"/>
          <p:nvPr/>
        </p:nvSpPr>
        <p:spPr>
          <a:xfrm>
            <a:off x="10030020" y="5416507"/>
            <a:ext cx="1802859"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演讲人</a:t>
            </a:r>
            <a:r>
              <a:rPr lang="zh-CN" altLang="en-US" dirty="0" smtClean="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a:t>
            </a:r>
            <a:r>
              <a:rPr lang="zh-CN" altLang="en-US" dirty="0" smtClean="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洪强</a:t>
            </a:r>
            <a:endParaRPr lang="zh-CN" altLang="en-US"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20" name="Oval 6">
            <a:extLst>
              <a:ext uri="{FF2B5EF4-FFF2-40B4-BE49-F238E27FC236}">
                <a16:creationId xmlns:a16="http://schemas.microsoft.com/office/drawing/2014/main" xmlns="" id="{A3462A92-FAAE-4BA2-809C-621AE3AF648B}"/>
              </a:ext>
            </a:extLst>
          </p:cNvPr>
          <p:cNvSpPr/>
          <p:nvPr/>
        </p:nvSpPr>
        <p:spPr>
          <a:xfrm>
            <a:off x="9646114" y="5388871"/>
            <a:ext cx="310741" cy="361265"/>
          </a:xfrm>
          <a:custGeom>
            <a:avLst/>
            <a:gdLst>
              <a:gd name="connsiteX0" fmla="*/ 327615 w 521993"/>
              <a:gd name="connsiteY0" fmla="*/ 466652 h 606863"/>
              <a:gd name="connsiteX1" fmla="*/ 327615 w 521993"/>
              <a:gd name="connsiteY1" fmla="*/ 490607 h 606863"/>
              <a:gd name="connsiteX2" fmla="*/ 372201 w 521993"/>
              <a:gd name="connsiteY2" fmla="*/ 504537 h 606863"/>
              <a:gd name="connsiteX3" fmla="*/ 416917 w 521993"/>
              <a:gd name="connsiteY3" fmla="*/ 490607 h 606863"/>
              <a:gd name="connsiteX4" fmla="*/ 416917 w 521993"/>
              <a:gd name="connsiteY4" fmla="*/ 466652 h 606863"/>
              <a:gd name="connsiteX5" fmla="*/ 173129 w 521993"/>
              <a:gd name="connsiteY5" fmla="*/ 327483 h 606863"/>
              <a:gd name="connsiteX6" fmla="*/ 183819 w 521993"/>
              <a:gd name="connsiteY6" fmla="*/ 328394 h 606863"/>
              <a:gd name="connsiteX7" fmla="*/ 235315 w 521993"/>
              <a:gd name="connsiteY7" fmla="*/ 353260 h 606863"/>
              <a:gd name="connsiteX8" fmla="*/ 242355 w 521993"/>
              <a:gd name="connsiteY8" fmla="*/ 359379 h 606863"/>
              <a:gd name="connsiteX9" fmla="*/ 260997 w 521993"/>
              <a:gd name="connsiteY9" fmla="*/ 408459 h 606863"/>
              <a:gd name="connsiteX10" fmla="*/ 279640 w 521993"/>
              <a:gd name="connsiteY10" fmla="*/ 359379 h 606863"/>
              <a:gd name="connsiteX11" fmla="*/ 286680 w 521993"/>
              <a:gd name="connsiteY11" fmla="*/ 353260 h 606863"/>
              <a:gd name="connsiteX12" fmla="*/ 338175 w 521993"/>
              <a:gd name="connsiteY12" fmla="*/ 328394 h 606863"/>
              <a:gd name="connsiteX13" fmla="*/ 348865 w 521993"/>
              <a:gd name="connsiteY13" fmla="*/ 327483 h 606863"/>
              <a:gd name="connsiteX14" fmla="*/ 349387 w 521993"/>
              <a:gd name="connsiteY14" fmla="*/ 327743 h 606863"/>
              <a:gd name="connsiteX15" fmla="*/ 470368 w 521993"/>
              <a:gd name="connsiteY15" fmla="*/ 395440 h 606863"/>
              <a:gd name="connsiteX16" fmla="*/ 521863 w 521993"/>
              <a:gd name="connsiteY16" fmla="*/ 517816 h 606863"/>
              <a:gd name="connsiteX17" fmla="*/ 521472 w 521993"/>
              <a:gd name="connsiteY17" fmla="*/ 522633 h 606863"/>
              <a:gd name="connsiteX18" fmla="*/ 260997 w 521993"/>
              <a:gd name="connsiteY18" fmla="*/ 606863 h 606863"/>
              <a:gd name="connsiteX19" fmla="*/ 522 w 521993"/>
              <a:gd name="connsiteY19" fmla="*/ 522633 h 606863"/>
              <a:gd name="connsiteX20" fmla="*/ 131 w 521993"/>
              <a:gd name="connsiteY20" fmla="*/ 517816 h 606863"/>
              <a:gd name="connsiteX21" fmla="*/ 51757 w 521993"/>
              <a:gd name="connsiteY21" fmla="*/ 395440 h 606863"/>
              <a:gd name="connsiteX22" fmla="*/ 173129 w 521993"/>
              <a:gd name="connsiteY22" fmla="*/ 327483 h 606863"/>
              <a:gd name="connsiteX23" fmla="*/ 218629 w 521993"/>
              <a:gd name="connsiteY23" fmla="*/ 102451 h 606863"/>
              <a:gd name="connsiteX24" fmla="*/ 141455 w 521993"/>
              <a:gd name="connsiteY24" fmla="*/ 142547 h 606863"/>
              <a:gd name="connsiteX25" fmla="*/ 140933 w 521993"/>
              <a:gd name="connsiteY25" fmla="*/ 171186 h 606863"/>
              <a:gd name="connsiteX26" fmla="*/ 188907 w 521993"/>
              <a:gd name="connsiteY26" fmla="*/ 287046 h 606863"/>
              <a:gd name="connsiteX27" fmla="*/ 260997 w 521993"/>
              <a:gd name="connsiteY27" fmla="*/ 321805 h 606863"/>
              <a:gd name="connsiteX28" fmla="*/ 333088 w 521993"/>
              <a:gd name="connsiteY28" fmla="*/ 287046 h 606863"/>
              <a:gd name="connsiteX29" fmla="*/ 381061 w 521993"/>
              <a:gd name="connsiteY29" fmla="*/ 171186 h 606863"/>
              <a:gd name="connsiteX30" fmla="*/ 380409 w 521993"/>
              <a:gd name="connsiteY30" fmla="*/ 139032 h 606863"/>
              <a:gd name="connsiteX31" fmla="*/ 218629 w 521993"/>
              <a:gd name="connsiteY31" fmla="*/ 102451 h 606863"/>
              <a:gd name="connsiteX32" fmla="*/ 260997 w 521993"/>
              <a:gd name="connsiteY32" fmla="*/ 0 h 606863"/>
              <a:gd name="connsiteX33" fmla="*/ 401528 w 521993"/>
              <a:gd name="connsiteY33" fmla="*/ 171186 h 606863"/>
              <a:gd name="connsiteX34" fmla="*/ 260997 w 521993"/>
              <a:gd name="connsiteY34" fmla="*/ 342243 h 606863"/>
              <a:gd name="connsiteX35" fmla="*/ 120466 w 521993"/>
              <a:gd name="connsiteY35" fmla="*/ 171186 h 606863"/>
              <a:gd name="connsiteX36" fmla="*/ 260997 w 521993"/>
              <a:gd name="connsiteY36"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1993" h="606863">
                <a:moveTo>
                  <a:pt x="327615" y="466652"/>
                </a:moveTo>
                <a:lnTo>
                  <a:pt x="327615" y="490607"/>
                </a:lnTo>
                <a:lnTo>
                  <a:pt x="372201" y="504537"/>
                </a:lnTo>
                <a:lnTo>
                  <a:pt x="416917" y="490607"/>
                </a:lnTo>
                <a:lnTo>
                  <a:pt x="416917" y="466652"/>
                </a:lnTo>
                <a:close/>
                <a:moveTo>
                  <a:pt x="173129" y="327483"/>
                </a:moveTo>
                <a:cubicBezTo>
                  <a:pt x="176649" y="325660"/>
                  <a:pt x="180821" y="326051"/>
                  <a:pt x="183819" y="328394"/>
                </a:cubicBezTo>
                <a:cubicBezTo>
                  <a:pt x="199724" y="340762"/>
                  <a:pt x="216933" y="349224"/>
                  <a:pt x="235315" y="353260"/>
                </a:cubicBezTo>
                <a:cubicBezTo>
                  <a:pt x="238574" y="353911"/>
                  <a:pt x="241181" y="356254"/>
                  <a:pt x="242355" y="359379"/>
                </a:cubicBezTo>
                <a:lnTo>
                  <a:pt x="260997" y="408459"/>
                </a:lnTo>
                <a:lnTo>
                  <a:pt x="279640" y="359379"/>
                </a:lnTo>
                <a:cubicBezTo>
                  <a:pt x="280813" y="356254"/>
                  <a:pt x="283551" y="353911"/>
                  <a:pt x="286680" y="353260"/>
                </a:cubicBezTo>
                <a:cubicBezTo>
                  <a:pt x="305062" y="349224"/>
                  <a:pt x="322401" y="340762"/>
                  <a:pt x="338175" y="328394"/>
                </a:cubicBezTo>
                <a:cubicBezTo>
                  <a:pt x="341174" y="326051"/>
                  <a:pt x="345476" y="325660"/>
                  <a:pt x="348865" y="327483"/>
                </a:cubicBezTo>
                <a:lnTo>
                  <a:pt x="349387" y="327743"/>
                </a:lnTo>
                <a:cubicBezTo>
                  <a:pt x="379502" y="343886"/>
                  <a:pt x="450161" y="381510"/>
                  <a:pt x="470368" y="395440"/>
                </a:cubicBezTo>
                <a:cubicBezTo>
                  <a:pt x="499962" y="415880"/>
                  <a:pt x="514693" y="473162"/>
                  <a:pt x="521863" y="517816"/>
                </a:cubicBezTo>
                <a:cubicBezTo>
                  <a:pt x="522124" y="519378"/>
                  <a:pt x="521994" y="521070"/>
                  <a:pt x="521472" y="522633"/>
                </a:cubicBezTo>
                <a:cubicBezTo>
                  <a:pt x="520299" y="526017"/>
                  <a:pt x="489011" y="606863"/>
                  <a:pt x="260997" y="606863"/>
                </a:cubicBezTo>
                <a:cubicBezTo>
                  <a:pt x="33114" y="606863"/>
                  <a:pt x="1826" y="526017"/>
                  <a:pt x="522" y="522633"/>
                </a:cubicBezTo>
                <a:cubicBezTo>
                  <a:pt x="1" y="521070"/>
                  <a:pt x="-130" y="519378"/>
                  <a:pt x="131" y="517816"/>
                </a:cubicBezTo>
                <a:cubicBezTo>
                  <a:pt x="2738" y="501412"/>
                  <a:pt x="17731" y="418353"/>
                  <a:pt x="51757" y="395440"/>
                </a:cubicBezTo>
                <a:cubicBezTo>
                  <a:pt x="71964" y="381771"/>
                  <a:pt x="143405" y="343366"/>
                  <a:pt x="173129" y="327483"/>
                </a:cubicBezTo>
                <a:close/>
                <a:moveTo>
                  <a:pt x="218629" y="102451"/>
                </a:moveTo>
                <a:cubicBezTo>
                  <a:pt x="172742" y="101540"/>
                  <a:pt x="151362" y="123540"/>
                  <a:pt x="141455" y="142547"/>
                </a:cubicBezTo>
                <a:cubicBezTo>
                  <a:pt x="141064" y="152050"/>
                  <a:pt x="140933" y="161553"/>
                  <a:pt x="140933" y="171186"/>
                </a:cubicBezTo>
                <a:cubicBezTo>
                  <a:pt x="140933" y="230158"/>
                  <a:pt x="167006" y="266738"/>
                  <a:pt x="188907" y="287046"/>
                </a:cubicBezTo>
                <a:cubicBezTo>
                  <a:pt x="216544" y="312562"/>
                  <a:pt x="247179" y="321805"/>
                  <a:pt x="260997" y="321805"/>
                </a:cubicBezTo>
                <a:cubicBezTo>
                  <a:pt x="274816" y="321805"/>
                  <a:pt x="305451" y="312562"/>
                  <a:pt x="333088" y="287046"/>
                </a:cubicBezTo>
                <a:cubicBezTo>
                  <a:pt x="354989" y="266738"/>
                  <a:pt x="381061" y="230158"/>
                  <a:pt x="381061" y="171186"/>
                </a:cubicBezTo>
                <a:cubicBezTo>
                  <a:pt x="381061" y="160381"/>
                  <a:pt x="380931" y="149576"/>
                  <a:pt x="380409" y="139032"/>
                </a:cubicBezTo>
                <a:cubicBezTo>
                  <a:pt x="246006" y="168713"/>
                  <a:pt x="218629" y="102451"/>
                  <a:pt x="218629" y="102451"/>
                </a:cubicBezTo>
                <a:close/>
                <a:moveTo>
                  <a:pt x="260997" y="0"/>
                </a:moveTo>
                <a:cubicBezTo>
                  <a:pt x="388753" y="0"/>
                  <a:pt x="401528" y="76676"/>
                  <a:pt x="401528" y="171186"/>
                </a:cubicBezTo>
                <a:cubicBezTo>
                  <a:pt x="401528" y="291863"/>
                  <a:pt x="302974" y="342243"/>
                  <a:pt x="260997" y="342243"/>
                </a:cubicBezTo>
                <a:cubicBezTo>
                  <a:pt x="219020" y="342243"/>
                  <a:pt x="120466" y="291863"/>
                  <a:pt x="120466" y="171186"/>
                </a:cubicBezTo>
                <a:cubicBezTo>
                  <a:pt x="120466" y="76676"/>
                  <a:pt x="133242" y="0"/>
                  <a:pt x="260997" y="0"/>
                </a:cubicBezTo>
                <a:close/>
              </a:path>
            </a:pathLst>
          </a:custGeom>
          <a:solidFill>
            <a:srgbClr val="1A9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9" name="文本框 8">
            <a:extLst>
              <a:ext uri="{FF2B5EF4-FFF2-40B4-BE49-F238E27FC236}">
                <a16:creationId xmlns:a16="http://schemas.microsoft.com/office/drawing/2014/main" xmlns="" id="{C737EC6E-B678-461D-BD0F-391F1D937DE3}"/>
              </a:ext>
            </a:extLst>
          </p:cNvPr>
          <p:cNvSpPr txBox="1"/>
          <p:nvPr/>
        </p:nvSpPr>
        <p:spPr>
          <a:xfrm>
            <a:off x="8946111" y="1247163"/>
            <a:ext cx="2544286" cy="1323439"/>
          </a:xfrm>
          <a:prstGeom prst="rect">
            <a:avLst/>
          </a:prstGeom>
          <a:noFill/>
        </p:spPr>
        <p:txBody>
          <a:bodyPr wrap="none" rtlCol="0">
            <a:spAutoFit/>
            <a:scene3d>
              <a:camera prst="orthographicFront"/>
              <a:lightRig rig="threePt" dir="t"/>
            </a:scene3d>
            <a:sp3d contourW="12700"/>
          </a:bodyPr>
          <a:lstStyle/>
          <a:p>
            <a:pPr algn="ctr"/>
            <a:r>
              <a:rPr lang="en-US" altLang="zh-CN" sz="8000" spc="600" dirty="0" smtClean="0">
                <a:solidFill>
                  <a:srgbClr val="1A9AEA"/>
                </a:solidFill>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2019</a:t>
            </a:r>
            <a:endParaRPr lang="zh-CN" altLang="en-US" sz="8000" spc="600" dirty="0">
              <a:solidFill>
                <a:srgbClr val="1A9AEA"/>
              </a:solidFill>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14" name="文本框 13">
            <a:extLst>
              <a:ext uri="{FF2B5EF4-FFF2-40B4-BE49-F238E27FC236}">
                <a16:creationId xmlns:a16="http://schemas.microsoft.com/office/drawing/2014/main" xmlns="" id="{2EE519B9-E64F-4DD1-B298-926A68B3E6F0}"/>
              </a:ext>
            </a:extLst>
          </p:cNvPr>
          <p:cNvSpPr txBox="1"/>
          <p:nvPr/>
        </p:nvSpPr>
        <p:spPr>
          <a:xfrm>
            <a:off x="7604289" y="251398"/>
            <a:ext cx="380333" cy="256526"/>
          </a:xfrm>
          <a:custGeom>
            <a:avLst/>
            <a:gdLst/>
            <a:ahLst/>
            <a:cxnLst/>
            <a:rect l="l" t="t" r="r" b="b"/>
            <a:pathLst>
              <a:path w="157981" h="73893">
                <a:moveTo>
                  <a:pt x="85725" y="0"/>
                </a:moveTo>
                <a:lnTo>
                  <a:pt x="157981" y="30509"/>
                </a:lnTo>
                <a:lnTo>
                  <a:pt x="157981" y="43011"/>
                </a:lnTo>
                <a:lnTo>
                  <a:pt x="85725" y="73893"/>
                </a:lnTo>
                <a:lnTo>
                  <a:pt x="85725" y="60573"/>
                </a:lnTo>
                <a:lnTo>
                  <a:pt x="142949" y="36834"/>
                </a:lnTo>
                <a:lnTo>
                  <a:pt x="85725" y="13320"/>
                </a:lnTo>
                <a:close/>
                <a:moveTo>
                  <a:pt x="0" y="0"/>
                </a:moveTo>
                <a:lnTo>
                  <a:pt x="72256" y="30509"/>
                </a:lnTo>
                <a:lnTo>
                  <a:pt x="72256" y="43011"/>
                </a:lnTo>
                <a:lnTo>
                  <a:pt x="0" y="73893"/>
                </a:lnTo>
                <a:lnTo>
                  <a:pt x="0" y="60573"/>
                </a:lnTo>
                <a:lnTo>
                  <a:pt x="57224" y="36834"/>
                </a:lnTo>
                <a:lnTo>
                  <a:pt x="0" y="13320"/>
                </a:lnTo>
                <a:close/>
              </a:path>
            </a:pathLst>
          </a:custGeom>
          <a:solidFill>
            <a:schemeClr val="accent1">
              <a:alpha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contourW="12700"/>
          </a:bodyPr>
          <a:lstStyle/>
          <a:p>
            <a:pPr>
              <a:lnSpc>
                <a:spcPct val="130000"/>
              </a:lnSpc>
            </a:pPr>
            <a:endParaRPr lang="en-US" altLang="zh-CN" sz="1200" dirty="0">
              <a:solidFill>
                <a:schemeClr val="bg1"/>
              </a:solidFill>
              <a:latin typeface="印品粗朗体" panose="02000000000000000000" pitchFamily="2" charset="-122"/>
              <a:ea typeface="印品粗朗体" panose="02000000000000000000" pitchFamily="2" charset="-122"/>
              <a:cs typeface="Angsana New" panose="02020603050405020304" pitchFamily="18" charset="-34"/>
              <a:sym typeface="iekie jianyuanti" panose="02010601030101010101" pitchFamily="2" charset="-122"/>
            </a:endParaRPr>
          </a:p>
        </p:txBody>
      </p:sp>
      <p:grpSp>
        <p:nvGrpSpPr>
          <p:cNvPr id="50" name="组合 49">
            <a:extLst>
              <a:ext uri="{FF2B5EF4-FFF2-40B4-BE49-F238E27FC236}">
                <a16:creationId xmlns:a16="http://schemas.microsoft.com/office/drawing/2014/main" xmlns="" id="{62810DC7-8E99-4D9C-BB3D-9920B8F63FE4}"/>
              </a:ext>
            </a:extLst>
          </p:cNvPr>
          <p:cNvGrpSpPr/>
          <p:nvPr/>
        </p:nvGrpSpPr>
        <p:grpSpPr>
          <a:xfrm>
            <a:off x="8131776" y="227077"/>
            <a:ext cx="3639573" cy="247262"/>
            <a:chOff x="667507" y="324697"/>
            <a:chExt cx="3639573" cy="247262"/>
          </a:xfrm>
        </p:grpSpPr>
        <p:sp>
          <p:nvSpPr>
            <p:cNvPr id="51" name="文本框 50">
              <a:extLst>
                <a:ext uri="{FF2B5EF4-FFF2-40B4-BE49-F238E27FC236}">
                  <a16:creationId xmlns:a16="http://schemas.microsoft.com/office/drawing/2014/main" xmlns="" id="{2C95195D-9F96-4180-B998-F93E2E3ED40F}"/>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52" name="文本框 51">
              <a:extLst>
                <a:ext uri="{FF2B5EF4-FFF2-40B4-BE49-F238E27FC236}">
                  <a16:creationId xmlns:a16="http://schemas.microsoft.com/office/drawing/2014/main" xmlns="" id="{D87F78CD-3E67-4020-963F-71497DE25584}"/>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53" name="文本框 52">
              <a:extLst>
                <a:ext uri="{FF2B5EF4-FFF2-40B4-BE49-F238E27FC236}">
                  <a16:creationId xmlns:a16="http://schemas.microsoft.com/office/drawing/2014/main" xmlns="" id="{3369C2A9-49D7-40D0-8D3B-292810356390}"/>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grpSp>
      <p:sp>
        <p:nvSpPr>
          <p:cNvPr id="2" name="矩形 1">
            <a:extLst>
              <a:ext uri="{FF2B5EF4-FFF2-40B4-BE49-F238E27FC236}">
                <a16:creationId xmlns:a16="http://schemas.microsoft.com/office/drawing/2014/main" xmlns="" id="{7C7BC993-41F0-4309-B445-B915E0CFF244}"/>
              </a:ext>
            </a:extLst>
          </p:cNvPr>
          <p:cNvSpPr/>
          <p:nvPr/>
        </p:nvSpPr>
        <p:spPr>
          <a:xfrm rot="16200000" flipV="1">
            <a:off x="-349570" y="4324634"/>
            <a:ext cx="177172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27" name="文本框 26">
            <a:extLst>
              <a:ext uri="{FF2B5EF4-FFF2-40B4-BE49-F238E27FC236}">
                <a16:creationId xmlns:a16="http://schemas.microsoft.com/office/drawing/2014/main" xmlns="" id="{1751B3BF-CB26-4B71-81C5-D4ABF1DD5232}"/>
              </a:ext>
            </a:extLst>
          </p:cNvPr>
          <p:cNvSpPr txBox="1"/>
          <p:nvPr/>
        </p:nvSpPr>
        <p:spPr>
          <a:xfrm>
            <a:off x="6577431" y="4217159"/>
            <a:ext cx="5193918" cy="369332"/>
          </a:xfrm>
          <a:prstGeom prst="rect">
            <a:avLst/>
          </a:prstGeom>
          <a:noFill/>
        </p:spPr>
        <p:txBody>
          <a:bodyPr wrap="square" rtlCol="0">
            <a:spAutoFit/>
            <a:scene3d>
              <a:camera prst="orthographicFront"/>
              <a:lightRig rig="threePt" dir="t"/>
            </a:scene3d>
            <a:sp3d contourW="12700"/>
          </a:bodyPr>
          <a:lstStyle/>
          <a:p>
            <a:pPr algn="dist"/>
            <a:r>
              <a:rPr lang="en-US" altLang="zh-CN" dirty="0" err="1" smtClean="0">
                <a:solidFill>
                  <a:schemeClr val="tx1">
                    <a:lumMod val="75000"/>
                    <a:lumOff val="25000"/>
                  </a:schemeClr>
                </a:solidFill>
                <a:latin typeface="印品粗朗体" panose="02000000000000000000" pitchFamily="2" charset="-122"/>
                <a:ea typeface="印品粗朗体" panose="02000000000000000000" pitchFamily="2" charset="-122"/>
              </a:rPr>
              <a:t>Jinke</a:t>
            </a:r>
            <a:r>
              <a:rPr lang="en-US" altLang="zh-CN" dirty="0" smtClean="0">
                <a:solidFill>
                  <a:schemeClr val="tx1">
                    <a:lumMod val="75000"/>
                    <a:lumOff val="25000"/>
                  </a:schemeClr>
                </a:solidFill>
                <a:latin typeface="印品粗朗体" panose="02000000000000000000" pitchFamily="2" charset="-122"/>
                <a:ea typeface="印品粗朗体" panose="02000000000000000000" pitchFamily="2" charset="-122"/>
              </a:rPr>
              <a:t> Education Test direction</a:t>
            </a:r>
            <a:endParaRPr lang="zh-CN" altLang="en-US" sz="6600"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pic>
        <p:nvPicPr>
          <p:cNvPr id="7" name="pd-5b82fe55370df62">
            <a:hlinkClick r:id="" action="ppaction://media"/>
            <a:extLst>
              <a:ext uri="{FF2B5EF4-FFF2-40B4-BE49-F238E27FC236}">
                <a16:creationId xmlns:a16="http://schemas.microsoft.com/office/drawing/2014/main" xmlns="" id="{E7109CE8-8B27-49E1-AD23-488D2AC5E5CE}"/>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6145213" y="-1054100"/>
            <a:ext cx="609600" cy="609600"/>
          </a:xfrm>
          <a:prstGeom prst="rect">
            <a:avLst/>
          </a:prstGeom>
        </p:spPr>
      </p:pic>
    </p:spTree>
    <p:extLst>
      <p:ext uri="{BB962C8B-B14F-4D97-AF65-F5344CB8AC3E}">
        <p14:creationId xmlns:p14="http://schemas.microsoft.com/office/powerpoint/2010/main" xmlns="" val="115818650"/>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0-#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16" presetClass="entr" presetSubtype="21"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par>
                          <p:cTn id="43" fill="hold">
                            <p:stCondLst>
                              <p:cond delay="4500"/>
                            </p:stCondLst>
                            <p:childTnLst>
                              <p:par>
                                <p:cTn id="44" presetID="16" presetClass="entr" presetSubtype="21"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ppt_x"/>
                                          </p:val>
                                        </p:tav>
                                        <p:tav tm="100000">
                                          <p:val>
                                            <p:strVal val="#ppt_x"/>
                                          </p:val>
                                        </p:tav>
                                      </p:tavLst>
                                    </p:anim>
                                    <p:anim calcmode="lin" valueType="num">
                                      <p:cBhvr additive="base">
                                        <p:cTn id="51" dur="500" fill="hold"/>
                                        <p:tgtEl>
                                          <p:spTgt spid="27"/>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2" presetClass="entr" presetSubtype="4"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par>
                          <p:cTn id="56" fill="hold">
                            <p:stCondLst>
                              <p:cond delay="6000"/>
                            </p:stCondLst>
                            <p:childTnLst>
                              <p:par>
                                <p:cTn id="57" presetID="22" presetClass="entr" presetSubtype="4"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60" repeatCount="indefinite" fill="hold" display="0">
                  <p:stCondLst>
                    <p:cond delay="indefinite"/>
                  </p:stCondLst>
                  <p:endCondLst>
                    <p:cond evt="onStopAudio" delay="0">
                      <p:tgtEl>
                        <p:sldTgt/>
                      </p:tgtEl>
                    </p:cond>
                  </p:endCondLst>
                </p:cTn>
                <p:tgtEl>
                  <p:spTgt spid="7"/>
                </p:tgtEl>
              </p:cMediaNode>
            </p:video>
          </p:childTnLst>
        </p:cTn>
      </p:par>
    </p:tnLst>
    <p:bldLst>
      <p:bldP spid="32" grpId="0" animBg="1"/>
      <p:bldP spid="5" grpId="0"/>
      <p:bldP spid="6" grpId="0"/>
      <p:bldP spid="20" grpId="0" animBg="1"/>
      <p:bldP spid="9" grpId="0"/>
      <p:bldP spid="14" grpId="0" animBg="1"/>
      <p:bldP spid="2" grpId="0" animBg="1"/>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a:extLst>
              <a:ext uri="{FF2B5EF4-FFF2-40B4-BE49-F238E27FC236}">
                <a16:creationId xmlns:a16="http://schemas.microsoft.com/office/drawing/2014/main" xmlns="" id="{C6039E03-A635-4AFD-AC93-AB0C0942F0F7}"/>
              </a:ext>
            </a:extLst>
          </p:cNvPr>
          <p:cNvSpPr txBox="1"/>
          <p:nvPr/>
        </p:nvSpPr>
        <p:spPr>
          <a:xfrm>
            <a:off x="1478298" y="207754"/>
            <a:ext cx="432496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课程大纲</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的核心</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pic>
        <p:nvPicPr>
          <p:cNvPr id="2" name="图片 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5956657" y="561697"/>
            <a:ext cx="6235343" cy="6235343"/>
          </a:xfrm>
          <a:prstGeom prst="rect">
            <a:avLst/>
          </a:prstGeom>
          <a:effectLst>
            <a:outerShdw blurRad="63500" sx="102000" sy="102000" algn="ctr" rotWithShape="0">
              <a:prstClr val="black">
                <a:alpha val="40000"/>
              </a:prstClr>
            </a:outerShdw>
          </a:effectLst>
        </p:spPr>
      </p:pic>
      <p:sp>
        <p:nvSpPr>
          <p:cNvPr id="7" name="圆角矩形 6"/>
          <p:cNvSpPr/>
          <p:nvPr/>
        </p:nvSpPr>
        <p:spPr>
          <a:xfrm>
            <a:off x="409433" y="1542197"/>
            <a:ext cx="2647666" cy="1787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659869" y="4287674"/>
            <a:ext cx="2647666" cy="1787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13982" y="4276299"/>
            <a:ext cx="2647666" cy="1787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650771" y="1549021"/>
            <a:ext cx="2647666" cy="1787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59811" y="2074457"/>
            <a:ext cx="1637731" cy="584775"/>
          </a:xfrm>
          <a:prstGeom prst="rect">
            <a:avLst/>
          </a:prstGeom>
          <a:noFill/>
        </p:spPr>
        <p:txBody>
          <a:bodyPr wrap="square" rtlCol="0">
            <a:spAutoFit/>
          </a:bodyPr>
          <a:lstStyle/>
          <a:p>
            <a:r>
              <a:rPr lang="en-US" altLang="zh-CN" sz="3200" dirty="0" smtClean="0">
                <a:solidFill>
                  <a:schemeClr val="bg1"/>
                </a:solidFill>
              </a:rPr>
              <a:t>python</a:t>
            </a:r>
            <a:endParaRPr lang="zh-CN" altLang="en-US" sz="3200" dirty="0">
              <a:solidFill>
                <a:schemeClr val="bg1"/>
              </a:solidFill>
            </a:endParaRPr>
          </a:p>
        </p:txBody>
      </p:sp>
      <p:sp>
        <p:nvSpPr>
          <p:cNvPr id="12" name="TextBox 11"/>
          <p:cNvSpPr txBox="1"/>
          <p:nvPr/>
        </p:nvSpPr>
        <p:spPr>
          <a:xfrm>
            <a:off x="4012441" y="2088104"/>
            <a:ext cx="2074461" cy="584775"/>
          </a:xfrm>
          <a:prstGeom prst="rect">
            <a:avLst/>
          </a:prstGeom>
          <a:noFill/>
        </p:spPr>
        <p:txBody>
          <a:bodyPr wrap="square" rtlCol="0">
            <a:spAutoFit/>
          </a:bodyPr>
          <a:lstStyle/>
          <a:p>
            <a:r>
              <a:rPr lang="zh-CN" altLang="en-US" sz="3200" dirty="0" smtClean="0">
                <a:solidFill>
                  <a:schemeClr val="bg1"/>
                </a:solidFill>
              </a:rPr>
              <a:t>性能测试</a:t>
            </a:r>
            <a:endParaRPr lang="zh-CN" altLang="en-US" sz="3200" dirty="0">
              <a:solidFill>
                <a:schemeClr val="bg1"/>
              </a:solidFill>
            </a:endParaRPr>
          </a:p>
        </p:txBody>
      </p:sp>
      <p:sp>
        <p:nvSpPr>
          <p:cNvPr id="13" name="TextBox 12"/>
          <p:cNvSpPr txBox="1"/>
          <p:nvPr/>
        </p:nvSpPr>
        <p:spPr>
          <a:xfrm>
            <a:off x="614146" y="4612938"/>
            <a:ext cx="2388361" cy="1077218"/>
          </a:xfrm>
          <a:prstGeom prst="rect">
            <a:avLst/>
          </a:prstGeom>
          <a:noFill/>
        </p:spPr>
        <p:txBody>
          <a:bodyPr wrap="square" rtlCol="0">
            <a:spAutoFit/>
          </a:bodyPr>
          <a:lstStyle/>
          <a:p>
            <a:r>
              <a:rPr lang="en-US" altLang="zh-CN" sz="3200" dirty="0" smtClean="0">
                <a:solidFill>
                  <a:schemeClr val="bg1"/>
                </a:solidFill>
              </a:rPr>
              <a:t>Linux</a:t>
            </a:r>
            <a:r>
              <a:rPr lang="zh-CN" altLang="en-US" sz="3200" dirty="0" smtClean="0">
                <a:solidFill>
                  <a:schemeClr val="bg1"/>
                </a:solidFill>
              </a:rPr>
              <a:t>系统以及阿里云</a:t>
            </a:r>
            <a:endParaRPr lang="zh-CN" altLang="en-US" sz="3200" dirty="0">
              <a:solidFill>
                <a:schemeClr val="bg1"/>
              </a:solidFill>
            </a:endParaRPr>
          </a:p>
        </p:txBody>
      </p:sp>
      <p:sp>
        <p:nvSpPr>
          <p:cNvPr id="14" name="TextBox 13"/>
          <p:cNvSpPr txBox="1"/>
          <p:nvPr/>
        </p:nvSpPr>
        <p:spPr>
          <a:xfrm>
            <a:off x="3684895" y="4599292"/>
            <a:ext cx="2647665" cy="1077218"/>
          </a:xfrm>
          <a:prstGeom prst="rect">
            <a:avLst/>
          </a:prstGeom>
          <a:noFill/>
        </p:spPr>
        <p:txBody>
          <a:bodyPr wrap="square" rtlCol="0">
            <a:spAutoFit/>
          </a:bodyPr>
          <a:lstStyle/>
          <a:p>
            <a:r>
              <a:rPr lang="zh-CN" altLang="en-US" sz="3200" dirty="0" smtClean="0">
                <a:solidFill>
                  <a:schemeClr val="bg1"/>
                </a:solidFill>
              </a:rPr>
              <a:t>自动化测试以及</a:t>
            </a:r>
            <a:r>
              <a:rPr lang="en-US" altLang="zh-CN" sz="3200" dirty="0" smtClean="0">
                <a:solidFill>
                  <a:schemeClr val="bg1"/>
                </a:solidFill>
              </a:rPr>
              <a:t>App</a:t>
            </a:r>
            <a:r>
              <a:rPr lang="zh-CN" altLang="en-US" sz="3200" dirty="0" smtClean="0">
                <a:solidFill>
                  <a:schemeClr val="bg1"/>
                </a:solidFill>
              </a:rPr>
              <a:t>测试</a:t>
            </a:r>
            <a:endParaRPr lang="zh-CN" altLang="en-US" sz="3200" dirty="0">
              <a:solidFill>
                <a:schemeClr val="bg1"/>
              </a:solidFill>
            </a:endParaRPr>
          </a:p>
        </p:txBody>
      </p:sp>
    </p:spTree>
    <p:extLst>
      <p:ext uri="{BB962C8B-B14F-4D97-AF65-F5344CB8AC3E}">
        <p14:creationId xmlns:p14="http://schemas.microsoft.com/office/powerpoint/2010/main" xmlns="" val="916703655"/>
      </p:ext>
    </p:extLst>
  </p:cSld>
  <p:clrMapOvr>
    <a:masterClrMapping/>
  </p:clrMapOvr>
  <p:transition spd="slow" advTm="3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xmlns="" id="{D3C0B3FA-2859-44B0-A94E-BCF93BE5036A}"/>
              </a:ext>
            </a:extLst>
          </p:cNvPr>
          <p:cNvSpPr txBox="1"/>
          <p:nvPr/>
        </p:nvSpPr>
        <p:spPr>
          <a:xfrm>
            <a:off x="1719618" y="3129116"/>
            <a:ext cx="4338487" cy="646331"/>
          </a:xfrm>
          <a:prstGeom prst="rect">
            <a:avLst/>
          </a:prstGeom>
          <a:noFill/>
        </p:spPr>
        <p:txBody>
          <a:bodyPr wrap="square" rtlCol="0">
            <a:spAutoFit/>
            <a:scene3d>
              <a:camera prst="orthographicFront"/>
              <a:lightRig rig="threePt" dir="t"/>
            </a:scene3d>
            <a:sp3d contourW="12700"/>
          </a:bodyPr>
          <a:lstStyle/>
          <a:p>
            <a:r>
              <a:rPr lang="zh-CN" altLang="en-US" sz="36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测试方向就业信息</a:t>
            </a:r>
            <a:endParaRPr lang="zh-CN" altLang="en-US" sz="36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文本框 36">
            <a:extLst>
              <a:ext uri="{FF2B5EF4-FFF2-40B4-BE49-F238E27FC236}">
                <a16:creationId xmlns:a16="http://schemas.microsoft.com/office/drawing/2014/main" xmlns="" id="{48169747-0E81-45B2-9347-3A1A0D2CE79C}"/>
              </a:ext>
            </a:extLst>
          </p:cNvPr>
          <p:cNvSpPr txBox="1"/>
          <p:nvPr/>
        </p:nvSpPr>
        <p:spPr>
          <a:xfrm>
            <a:off x="2499510" y="4165669"/>
            <a:ext cx="3596490" cy="761427"/>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Test direction employment information</a:t>
            </a:r>
            <a:endParaRPr lang="en-US" altLang="zh-CN"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sp>
        <p:nvSpPr>
          <p:cNvPr id="38" name="文本框 37">
            <a:extLst>
              <a:ext uri="{FF2B5EF4-FFF2-40B4-BE49-F238E27FC236}">
                <a16:creationId xmlns:a16="http://schemas.microsoft.com/office/drawing/2014/main" xmlns="" id="{B86B4738-ECC1-4336-B09E-A8BF7921DFE7}"/>
              </a:ext>
            </a:extLst>
          </p:cNvPr>
          <p:cNvSpPr txBox="1"/>
          <p:nvPr/>
        </p:nvSpPr>
        <p:spPr>
          <a:xfrm>
            <a:off x="4179127" y="1943559"/>
            <a:ext cx="1916873" cy="1200329"/>
          </a:xfrm>
          <a:prstGeom prst="rect">
            <a:avLst/>
          </a:prstGeom>
          <a:noFill/>
        </p:spPr>
        <p:txBody>
          <a:bodyPr wrap="square" rtlCol="0">
            <a:spAutoFit/>
            <a:scene3d>
              <a:camera prst="orthographicFront"/>
              <a:lightRig rig="threePt" dir="t"/>
            </a:scene3d>
            <a:sp3d contourW="12700"/>
          </a:bodyPr>
          <a:lstStyle>
            <a:defPPr>
              <a:defRPr lang="zh-CN"/>
            </a:defPPr>
            <a:lvl1pPr algn="ctr">
              <a:defRPr sz="3600" b="1" spc="600">
                <a:solidFill>
                  <a:srgbClr val="3297FF"/>
                </a:solidFill>
                <a:latin typeface="Century Gothic" panose="020B0502020202020204" pitchFamily="34" charset="0"/>
                <a:ea typeface="思源黑体 CN Regular" panose="020B0500000000000000" pitchFamily="34" charset="-122"/>
                <a:cs typeface="Arial" panose="020B0604020202020204" pitchFamily="34" charset="0"/>
              </a:defRPr>
            </a:lvl1pPr>
          </a:lstStyle>
          <a:p>
            <a:pPr algn="r"/>
            <a:r>
              <a:rPr lang="en-US" altLang="zh-CN" sz="7200" dirty="0">
                <a:solidFill>
                  <a:schemeClr val="accent1"/>
                </a:solidFill>
                <a:latin typeface="iekie jianyuanti" panose="02010601030101010101" pitchFamily="2" charset="-122"/>
                <a:ea typeface="iekie jianyuanti" panose="02010601030101010101" pitchFamily="2" charset="-122"/>
                <a:sym typeface="iekie jianyuanti" panose="02010601030101010101" pitchFamily="2" charset="-122"/>
              </a:rPr>
              <a:t>03</a:t>
            </a:r>
          </a:p>
        </p:txBody>
      </p:sp>
      <p:grpSp>
        <p:nvGrpSpPr>
          <p:cNvPr id="10" name="组合 9">
            <a:extLst>
              <a:ext uri="{FF2B5EF4-FFF2-40B4-BE49-F238E27FC236}">
                <a16:creationId xmlns:a16="http://schemas.microsoft.com/office/drawing/2014/main" xmlns="" id="{F46F4D43-82A3-4FD7-9F28-4EC92AEEA5CB}"/>
              </a:ext>
            </a:extLst>
          </p:cNvPr>
          <p:cNvGrpSpPr/>
          <p:nvPr/>
        </p:nvGrpSpPr>
        <p:grpSpPr>
          <a:xfrm>
            <a:off x="527844" y="5472929"/>
            <a:ext cx="113063" cy="908821"/>
            <a:chOff x="1899497" y="-32521"/>
            <a:chExt cx="205665" cy="1653174"/>
          </a:xfrm>
          <a:solidFill>
            <a:schemeClr val="accent1"/>
          </a:solidFill>
        </p:grpSpPr>
        <p:sp>
          <p:nvSpPr>
            <p:cNvPr id="11" name="椭圆 10">
              <a:extLst>
                <a:ext uri="{FF2B5EF4-FFF2-40B4-BE49-F238E27FC236}">
                  <a16:creationId xmlns:a16="http://schemas.microsoft.com/office/drawing/2014/main" xmlns="" id="{DF2BFBE7-F252-4EE6-A246-BC77DEFBAB61}"/>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椭圆 11">
              <a:extLst>
                <a:ext uri="{FF2B5EF4-FFF2-40B4-BE49-F238E27FC236}">
                  <a16:creationId xmlns:a16="http://schemas.microsoft.com/office/drawing/2014/main" xmlns="" id="{AC65C2A3-D34B-46F6-87DC-042353F2691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3" name="椭圆 12">
              <a:extLst>
                <a:ext uri="{FF2B5EF4-FFF2-40B4-BE49-F238E27FC236}">
                  <a16:creationId xmlns:a16="http://schemas.microsoft.com/office/drawing/2014/main" xmlns="" id="{356D57F5-2C63-419D-849C-4C8B80CAF7D9}"/>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4" name="椭圆 13">
              <a:extLst>
                <a:ext uri="{FF2B5EF4-FFF2-40B4-BE49-F238E27FC236}">
                  <a16:creationId xmlns:a16="http://schemas.microsoft.com/office/drawing/2014/main" xmlns="" id="{AF361C55-548F-40EA-81D0-CDC6F07F5FDD}"/>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15" name="矩形 14">
            <a:extLst>
              <a:ext uri="{FF2B5EF4-FFF2-40B4-BE49-F238E27FC236}">
                <a16:creationId xmlns:a16="http://schemas.microsoft.com/office/drawing/2014/main" xmlns="" id="{71B76DDC-88F9-457F-99C2-FD030B44C90E}"/>
              </a:ext>
            </a:extLst>
          </p:cNvPr>
          <p:cNvSpPr/>
          <p:nvPr/>
        </p:nvSpPr>
        <p:spPr>
          <a:xfrm>
            <a:off x="939290" y="0"/>
            <a:ext cx="144000" cy="6858000"/>
          </a:xfrm>
          <a:prstGeom prst="rect">
            <a:avLst/>
          </a:prstGeom>
          <a:gradFill flip="none" rotWithShape="1">
            <a:gsLst>
              <a:gs pos="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16" name="组合 15">
            <a:extLst>
              <a:ext uri="{FF2B5EF4-FFF2-40B4-BE49-F238E27FC236}">
                <a16:creationId xmlns:a16="http://schemas.microsoft.com/office/drawing/2014/main" xmlns="" id="{F48566BE-E7D9-41E6-8094-1C550ACD0F71}"/>
              </a:ext>
            </a:extLst>
          </p:cNvPr>
          <p:cNvGrpSpPr/>
          <p:nvPr/>
        </p:nvGrpSpPr>
        <p:grpSpPr>
          <a:xfrm>
            <a:off x="8250139" y="5671082"/>
            <a:ext cx="3639573" cy="247262"/>
            <a:chOff x="667507" y="324697"/>
            <a:chExt cx="3639573" cy="247262"/>
          </a:xfrm>
        </p:grpSpPr>
        <p:sp>
          <p:nvSpPr>
            <p:cNvPr id="17" name="文本框 16">
              <a:extLst>
                <a:ext uri="{FF2B5EF4-FFF2-40B4-BE49-F238E27FC236}">
                  <a16:creationId xmlns:a16="http://schemas.microsoft.com/office/drawing/2014/main" xmlns="" id="{8777C564-5B49-4371-B23D-81DE45509885}"/>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8" name="文本框 17">
              <a:extLst>
                <a:ext uri="{FF2B5EF4-FFF2-40B4-BE49-F238E27FC236}">
                  <a16:creationId xmlns:a16="http://schemas.microsoft.com/office/drawing/2014/main" xmlns="" id="{11CD41E8-28FA-474F-A2A7-8B23CFEAB0D7}"/>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9" name="文本框 18">
              <a:extLst>
                <a:ext uri="{FF2B5EF4-FFF2-40B4-BE49-F238E27FC236}">
                  <a16:creationId xmlns:a16="http://schemas.microsoft.com/office/drawing/2014/main" xmlns="" id="{AA42A41E-9EE9-41FF-AF66-4F91632EC61E}"/>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pic>
        <p:nvPicPr>
          <p:cNvPr id="20" name="图形 19">
            <a:extLst>
              <a:ext uri="{FF2B5EF4-FFF2-40B4-BE49-F238E27FC236}">
                <a16:creationId xmlns:a16="http://schemas.microsoft.com/office/drawing/2014/main" xmlns="" id="{68F1A380-52C3-4148-B940-186BF44C6D67}"/>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18247" t="2" r="20436" b="-23"/>
          <a:stretch/>
        </p:blipFill>
        <p:spPr>
          <a:xfrm>
            <a:off x="6379894" y="1943559"/>
            <a:ext cx="3740490" cy="3267313"/>
          </a:xfrm>
          <a:prstGeom prst="rect">
            <a:avLst/>
          </a:prstGeom>
        </p:spPr>
      </p:pic>
    </p:spTree>
    <p:extLst>
      <p:ext uri="{BB962C8B-B14F-4D97-AF65-F5344CB8AC3E}">
        <p14:creationId xmlns:p14="http://schemas.microsoft.com/office/powerpoint/2010/main" xmlns="" val="3522448210"/>
      </p:ext>
    </p:extLst>
  </p:cSld>
  <p:clrMapOvr>
    <a:masterClrMapping/>
  </p:clrMapOvr>
  <mc:AlternateContent xmlns:mc="http://schemas.openxmlformats.org/markup-compatibility/2006">
    <mc:Choice xmlns:p14="http://schemas.microsoft.com/office/powerpoint/2010/main" xmlns="" Requires="p14">
      <p:transition spd="slow" p14:dur="1500" advTm="3000">
        <p14:window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1"/>
          <p:cNvSpPr txBox="1">
            <a:spLocks noChangeArrowheads="1"/>
          </p:cNvSpPr>
          <p:nvPr/>
        </p:nvSpPr>
        <p:spPr bwMode="auto">
          <a:xfrm>
            <a:off x="6287398" y="2384088"/>
            <a:ext cx="5239037"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217">
              <a:lnSpc>
                <a:spcPct val="150000"/>
              </a:lnSpc>
              <a:buClr>
                <a:srgbClr val="0070C0"/>
              </a:buClr>
              <a:defRPr/>
            </a:pP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2019</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年</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测试方向毕业班级</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8</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个班级</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测试方向毕业人数</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369</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人次</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应届毕业最高薪资</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17200</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元（吴晓）</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往</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届毕业最高薪资</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19000</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元（张景富）</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15000</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高薪</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31</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人次</a:t>
            </a:r>
            <a:endPar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ct val="150000"/>
              </a:lnSpc>
              <a:buClr>
                <a:srgbClr val="0070C0"/>
              </a:buClr>
              <a:defRPr/>
            </a:pP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10000</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高薪</a:t>
            </a:r>
            <a:r>
              <a:rPr lang="en-US" altLang="zh-CN"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 349</a:t>
            </a:r>
            <a:r>
              <a:rPr lang="zh-CN" altLang="en-US" sz="24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人次</a:t>
            </a:r>
            <a:endParaRPr lang="zh-CN" altLang="zh-CN" sz="24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5" name="文本框 10">
            <a:extLst>
              <a:ext uri="{FF2B5EF4-FFF2-40B4-BE49-F238E27FC236}">
                <a16:creationId xmlns:a16="http://schemas.microsoft.com/office/drawing/2014/main" xmlns="" id="{EA61EED3-6489-4EC8-A8BF-50BD8928EA1E}"/>
              </a:ext>
            </a:extLst>
          </p:cNvPr>
          <p:cNvSpPr txBox="1"/>
          <p:nvPr/>
        </p:nvSpPr>
        <p:spPr>
          <a:xfrm>
            <a:off x="1449723" y="122983"/>
            <a:ext cx="494200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就业信息</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pic>
        <p:nvPicPr>
          <p:cNvPr id="2" name="图片 1"/>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xmlns="" val="0"/>
              </a:ext>
            </a:extLst>
          </a:blip>
          <a:stretch>
            <a:fillRect/>
          </a:stretch>
        </p:blipFill>
        <p:spPr>
          <a:xfrm>
            <a:off x="-73296" y="1162569"/>
            <a:ext cx="5893525" cy="58935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2662219357"/>
      </p:ext>
    </p:extLst>
  </p:cSld>
  <p:clrMapOvr>
    <a:masterClrMapping/>
  </p:clrMapOvr>
  <mc:AlternateContent xmlns:mc="http://schemas.openxmlformats.org/markup-compatibility/2006">
    <mc:Choice xmlns:p14="http://schemas.microsoft.com/office/powerpoint/2010/main" xmlns="" Requires="p14">
      <p:transition spd="slow" p14:dur="1400" advTm="3000">
        <p14:doors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09671" y="2277469"/>
            <a:ext cx="1005039" cy="1200425"/>
            <a:chOff x="1007830" y="1985367"/>
            <a:chExt cx="1005403" cy="1200425"/>
          </a:xfrm>
        </p:grpSpPr>
        <p:pic>
          <p:nvPicPr>
            <p:cNvPr id="13" name="图片 12"/>
            <p:cNvPicPr>
              <a:picLocks noChangeAspect="1"/>
            </p:cNvPicPr>
            <p:nvPr/>
          </p:nvPicPr>
          <p:blipFill>
            <a:blip r:embed="rId3"/>
            <a:stretch>
              <a:fillRect/>
            </a:stretch>
          </p:blipFill>
          <p:spPr>
            <a:xfrm>
              <a:off x="1108402" y="1985367"/>
              <a:ext cx="820184" cy="692600"/>
            </a:xfrm>
            <a:prstGeom prst="rect">
              <a:avLst/>
            </a:prstGeom>
          </p:spPr>
        </p:pic>
        <p:sp>
          <p:nvSpPr>
            <p:cNvPr id="34" name="矩形 65"/>
            <p:cNvSpPr>
              <a:spLocks noChangeArrowheads="1"/>
            </p:cNvSpPr>
            <p:nvPr/>
          </p:nvSpPr>
          <p:spPr bwMode="auto">
            <a:xfrm>
              <a:off x="1007830" y="2847238"/>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217">
                <a:spcBef>
                  <a:spcPct val="0"/>
                </a:spcBef>
                <a:buNone/>
                <a:defRPr/>
              </a:pPr>
              <a:r>
                <a:rPr lang="zh-CN" altLang="en-US" sz="1600"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rPr>
                <a:t>添加标题</a:t>
              </a:r>
            </a:p>
          </p:txBody>
        </p:sp>
      </p:grpSp>
      <p:grpSp>
        <p:nvGrpSpPr>
          <p:cNvPr id="3" name="组合 2"/>
          <p:cNvGrpSpPr/>
          <p:nvPr/>
        </p:nvGrpSpPr>
        <p:grpSpPr>
          <a:xfrm>
            <a:off x="3309493" y="2277469"/>
            <a:ext cx="1005039" cy="1200425"/>
            <a:chOff x="3308483" y="1985367"/>
            <a:chExt cx="1005403" cy="1200425"/>
          </a:xfrm>
        </p:grpSpPr>
        <p:pic>
          <p:nvPicPr>
            <p:cNvPr id="19" name="图片 18"/>
            <p:cNvPicPr>
              <a:picLocks noChangeAspect="1"/>
            </p:cNvPicPr>
            <p:nvPr/>
          </p:nvPicPr>
          <p:blipFill>
            <a:blip r:embed="rId4"/>
            <a:stretch>
              <a:fillRect/>
            </a:stretch>
          </p:blipFill>
          <p:spPr>
            <a:xfrm>
              <a:off x="3463395" y="1985367"/>
              <a:ext cx="780562" cy="861871"/>
            </a:xfrm>
            <a:prstGeom prst="rect">
              <a:avLst/>
            </a:prstGeom>
          </p:spPr>
        </p:pic>
        <p:sp>
          <p:nvSpPr>
            <p:cNvPr id="35" name="矩形 65"/>
            <p:cNvSpPr>
              <a:spLocks noChangeArrowheads="1"/>
            </p:cNvSpPr>
            <p:nvPr/>
          </p:nvSpPr>
          <p:spPr bwMode="auto">
            <a:xfrm>
              <a:off x="3308483" y="2847238"/>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217">
                <a:spcBef>
                  <a:spcPct val="0"/>
                </a:spcBef>
                <a:buNone/>
                <a:defRPr/>
              </a:pPr>
              <a:r>
                <a:rPr lang="zh-CN" altLang="en-US" sz="1600"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rPr>
                <a:t>添加标题</a:t>
              </a:r>
            </a:p>
          </p:txBody>
        </p:sp>
      </p:grpSp>
      <p:sp>
        <p:nvSpPr>
          <p:cNvPr id="25" name="文本框 10">
            <a:extLst>
              <a:ext uri="{FF2B5EF4-FFF2-40B4-BE49-F238E27FC236}">
                <a16:creationId xmlns:a16="http://schemas.microsoft.com/office/drawing/2014/main" xmlns="" id="{4806DE76-7921-4403-BD41-CCB9217B9CA0}"/>
              </a:ext>
            </a:extLst>
          </p:cNvPr>
          <p:cNvSpPr txBox="1"/>
          <p:nvPr/>
        </p:nvSpPr>
        <p:spPr>
          <a:xfrm>
            <a:off x="1383485" y="169461"/>
            <a:ext cx="542674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就业明星榜</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61" name="Freeform 124"/>
          <p:cNvSpPr>
            <a:spLocks noEditPoints="1"/>
          </p:cNvSpPr>
          <p:nvPr/>
        </p:nvSpPr>
        <p:spPr bwMode="auto">
          <a:xfrm>
            <a:off x="10179193" y="1663427"/>
            <a:ext cx="699162" cy="616794"/>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cs typeface="+mn-ea"/>
              <a:sym typeface="+mn-lt"/>
            </a:endParaRPr>
          </a:p>
        </p:txBody>
      </p:sp>
      <p:pic>
        <p:nvPicPr>
          <p:cNvPr id="4098" name="Picture 2"/>
          <p:cNvPicPr>
            <a:picLocks noChangeAspect="1" noChangeArrowheads="1"/>
          </p:cNvPicPr>
          <p:nvPr/>
        </p:nvPicPr>
        <p:blipFill>
          <a:blip r:embed="rId5"/>
          <a:srcRect/>
          <a:stretch>
            <a:fillRect/>
          </a:stretch>
        </p:blipFill>
        <p:spPr bwMode="auto">
          <a:xfrm>
            <a:off x="879919" y="1097279"/>
            <a:ext cx="4218412" cy="2700998"/>
          </a:xfrm>
          <a:prstGeom prst="rect">
            <a:avLst/>
          </a:prstGeom>
          <a:noFill/>
          <a:ln w="9525">
            <a:noFill/>
            <a:miter lim="800000"/>
            <a:headEnd/>
            <a:tailEnd/>
          </a:ln>
          <a:effectLst/>
        </p:spPr>
      </p:pic>
      <p:pic>
        <p:nvPicPr>
          <p:cNvPr id="4099" name="Picture 3" descr="C:\Users\admin\Desktop\微信图片_20191204161323.png"/>
          <p:cNvPicPr>
            <a:picLocks noChangeAspect="1" noChangeArrowheads="1"/>
          </p:cNvPicPr>
          <p:nvPr/>
        </p:nvPicPr>
        <p:blipFill>
          <a:blip r:embed="rId6"/>
          <a:srcRect/>
          <a:stretch>
            <a:fillRect/>
          </a:stretch>
        </p:blipFill>
        <p:spPr bwMode="auto">
          <a:xfrm>
            <a:off x="6455676" y="1125415"/>
            <a:ext cx="4635540" cy="2715064"/>
          </a:xfrm>
          <a:prstGeom prst="rect">
            <a:avLst/>
          </a:prstGeom>
          <a:noFill/>
        </p:spPr>
      </p:pic>
      <p:pic>
        <p:nvPicPr>
          <p:cNvPr id="4100" name="Picture 4"/>
          <p:cNvPicPr>
            <a:picLocks noChangeAspect="1" noChangeArrowheads="1"/>
          </p:cNvPicPr>
          <p:nvPr/>
        </p:nvPicPr>
        <p:blipFill>
          <a:blip r:embed="rId7"/>
          <a:srcRect/>
          <a:stretch>
            <a:fillRect/>
          </a:stretch>
        </p:blipFill>
        <p:spPr bwMode="auto">
          <a:xfrm>
            <a:off x="832512" y="4057376"/>
            <a:ext cx="4312693" cy="2664144"/>
          </a:xfrm>
          <a:prstGeom prst="rect">
            <a:avLst/>
          </a:prstGeom>
          <a:noFill/>
          <a:ln w="9525">
            <a:noFill/>
            <a:miter lim="800000"/>
            <a:headEnd/>
            <a:tailEnd/>
          </a:ln>
          <a:effectLst/>
        </p:spPr>
      </p:pic>
      <p:pic>
        <p:nvPicPr>
          <p:cNvPr id="4101" name="Picture 5"/>
          <p:cNvPicPr>
            <a:picLocks noChangeAspect="1" noChangeArrowheads="1"/>
          </p:cNvPicPr>
          <p:nvPr/>
        </p:nvPicPr>
        <p:blipFill>
          <a:blip r:embed="rId8"/>
          <a:srcRect/>
          <a:stretch>
            <a:fillRect/>
          </a:stretch>
        </p:blipFill>
        <p:spPr bwMode="auto">
          <a:xfrm>
            <a:off x="6428096" y="4026091"/>
            <a:ext cx="4667533" cy="2676881"/>
          </a:xfrm>
          <a:prstGeom prst="rect">
            <a:avLst/>
          </a:prstGeom>
          <a:noFill/>
          <a:ln w="9525">
            <a:noFill/>
            <a:miter lim="800000"/>
            <a:headEnd/>
            <a:tailEnd/>
          </a:ln>
          <a:effectLst/>
        </p:spPr>
      </p:pic>
    </p:spTree>
    <p:extLst>
      <p:ext uri="{BB962C8B-B14F-4D97-AF65-F5344CB8AC3E}">
        <p14:creationId xmlns:p14="http://schemas.microsoft.com/office/powerpoint/2010/main" xmlns="" val="1415566"/>
      </p:ext>
    </p:extLst>
  </p:cSld>
  <p:clrMapOvr>
    <a:masterClrMapping/>
  </p:clrMapOvr>
  <mc:AlternateContent xmlns:mc="http://schemas.openxmlformats.org/markup-compatibility/2006">
    <mc:Choice xmlns:p14="http://schemas.microsoft.com/office/powerpoint/2010/main" xmlns="" Requires="p14">
      <p:transition spd="slow" p14:dur="1400" advTm="3000">
        <p14:doors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0">
            <a:extLst>
              <a:ext uri="{FF2B5EF4-FFF2-40B4-BE49-F238E27FC236}">
                <a16:creationId xmlns:a16="http://schemas.microsoft.com/office/drawing/2014/main" xmlns="" id="{B9EAD950-7C5B-44C2-B933-A81727012BD7}"/>
              </a:ext>
            </a:extLst>
          </p:cNvPr>
          <p:cNvSpPr txBox="1"/>
          <p:nvPr/>
        </p:nvSpPr>
        <p:spPr>
          <a:xfrm>
            <a:off x="1487822" y="216584"/>
            <a:ext cx="5281467"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就业信息表</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pic>
        <p:nvPicPr>
          <p:cNvPr id="5122" name="Picture 2"/>
          <p:cNvPicPr>
            <a:picLocks noChangeAspect="1" noChangeArrowheads="1"/>
          </p:cNvPicPr>
          <p:nvPr/>
        </p:nvPicPr>
        <p:blipFill>
          <a:blip r:embed="rId3"/>
          <a:srcRect/>
          <a:stretch>
            <a:fillRect/>
          </a:stretch>
        </p:blipFill>
        <p:spPr bwMode="auto">
          <a:xfrm>
            <a:off x="1787857" y="1111014"/>
            <a:ext cx="7923213" cy="2150801"/>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1811508" y="3657599"/>
            <a:ext cx="7946641" cy="2174139"/>
          </a:xfrm>
          <a:prstGeom prst="rect">
            <a:avLst/>
          </a:prstGeom>
          <a:noFill/>
          <a:ln w="9525">
            <a:noFill/>
            <a:miter lim="800000"/>
            <a:headEnd/>
            <a:tailEnd/>
          </a:ln>
          <a:effectLst/>
        </p:spPr>
      </p:pic>
    </p:spTree>
    <p:extLst>
      <p:ext uri="{BB962C8B-B14F-4D97-AF65-F5344CB8AC3E}">
        <p14:creationId xmlns:p14="http://schemas.microsoft.com/office/powerpoint/2010/main" xmlns="" val="668543831"/>
      </p:ext>
    </p:extLst>
  </p:cSld>
  <p:clrMapOvr>
    <a:masterClrMapping/>
  </p:clrMapOvr>
  <mc:AlternateContent xmlns:mc="http://schemas.openxmlformats.org/markup-compatibility/2006">
    <mc:Choice xmlns:p14="http://schemas.microsoft.com/office/powerpoint/2010/main" xmlns="" Requires="p14">
      <p:transition spd="slow" p14:dur="1400" advTm="3000">
        <p14:doors dir="vert"/>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xmlns="" id="{D5780071-F93C-41B1-97BE-F10FCCB95D28}"/>
              </a:ext>
            </a:extLst>
          </p:cNvPr>
          <p:cNvSpPr txBox="1"/>
          <p:nvPr/>
        </p:nvSpPr>
        <p:spPr>
          <a:xfrm>
            <a:off x="1325898" y="84883"/>
            <a:ext cx="494200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薪资分布</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aphicFrame>
        <p:nvGraphicFramePr>
          <p:cNvPr id="6" name="图表 5"/>
          <p:cNvGraphicFramePr/>
          <p:nvPr/>
        </p:nvGraphicFramePr>
        <p:xfrm>
          <a:off x="1364777" y="1160060"/>
          <a:ext cx="8898340" cy="47053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227038017"/>
      </p:ext>
    </p:extLst>
  </p:cSld>
  <p:clrMapOvr>
    <a:masterClrMapping/>
  </p:clrMapOvr>
  <mc:AlternateContent xmlns:mc="http://schemas.openxmlformats.org/markup-compatibility/2006">
    <mc:Choice xmlns:p14="http://schemas.microsoft.com/office/powerpoint/2010/main" xmlns="" Requires="p14">
      <p:transition spd="slow" p14:dur="1400" advTm="3000">
        <p14:doors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xmlns="" id="{D3C0B3FA-2859-44B0-A94E-BCF93BE5036A}"/>
              </a:ext>
            </a:extLst>
          </p:cNvPr>
          <p:cNvSpPr txBox="1"/>
          <p:nvPr/>
        </p:nvSpPr>
        <p:spPr>
          <a:xfrm>
            <a:off x="1204686" y="3234082"/>
            <a:ext cx="4934085" cy="707886"/>
          </a:xfrm>
          <a:prstGeom prst="rect">
            <a:avLst/>
          </a:prstGeom>
          <a:noFill/>
        </p:spPr>
        <p:txBody>
          <a:bodyPr wrap="square" rtlCol="0">
            <a:spAutoFit/>
            <a:scene3d>
              <a:camera prst="orthographicFront"/>
              <a:lightRig rig="threePt" dir="t"/>
            </a:scene3d>
            <a:sp3d contourW="12700"/>
          </a:bodyPr>
          <a:lstStyle/>
          <a:p>
            <a:pPr algn="r"/>
            <a:r>
              <a:rPr lang="zh-CN" altLang="en-US" sz="40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a:t>
            </a:r>
            <a:r>
              <a:rPr lang="zh-CN" altLang="en-US" sz="4000" spc="300" dirty="0" smtClean="0">
                <a:latin typeface="iekie jianyuanti" panose="02010601030101010101" pitchFamily="2" charset="-122"/>
                <a:ea typeface="iekie jianyuanti" panose="02010601030101010101" pitchFamily="2" charset="-122"/>
                <a:sym typeface="iekie jianyuanti" panose="02010601030101010101" pitchFamily="2" charset="-122"/>
              </a:rPr>
              <a:t>方向就业案例</a:t>
            </a:r>
            <a:endParaRPr lang="zh-CN" altLang="en-US" sz="4000" spc="6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文本框 36">
            <a:extLst>
              <a:ext uri="{FF2B5EF4-FFF2-40B4-BE49-F238E27FC236}">
                <a16:creationId xmlns:a16="http://schemas.microsoft.com/office/drawing/2014/main" xmlns="" id="{48169747-0E81-45B2-9347-3A1A0D2CE79C}"/>
              </a:ext>
            </a:extLst>
          </p:cNvPr>
          <p:cNvSpPr txBox="1"/>
          <p:nvPr/>
        </p:nvSpPr>
        <p:spPr>
          <a:xfrm>
            <a:off x="2499510" y="4329445"/>
            <a:ext cx="3596490" cy="1052596"/>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24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Employment cases of testing direction</a:t>
            </a:r>
            <a:endParaRPr lang="en-US" altLang="zh-CN" sz="2400"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sp>
        <p:nvSpPr>
          <p:cNvPr id="38" name="文本框 37">
            <a:extLst>
              <a:ext uri="{FF2B5EF4-FFF2-40B4-BE49-F238E27FC236}">
                <a16:creationId xmlns:a16="http://schemas.microsoft.com/office/drawing/2014/main" xmlns="" id="{B86B4738-ECC1-4336-B09E-A8BF7921DFE7}"/>
              </a:ext>
            </a:extLst>
          </p:cNvPr>
          <p:cNvSpPr txBox="1"/>
          <p:nvPr/>
        </p:nvSpPr>
        <p:spPr>
          <a:xfrm>
            <a:off x="4179127" y="1943559"/>
            <a:ext cx="1916873" cy="1200329"/>
          </a:xfrm>
          <a:prstGeom prst="rect">
            <a:avLst/>
          </a:prstGeom>
          <a:noFill/>
        </p:spPr>
        <p:txBody>
          <a:bodyPr wrap="square" rtlCol="0">
            <a:spAutoFit/>
            <a:scene3d>
              <a:camera prst="orthographicFront"/>
              <a:lightRig rig="threePt" dir="t"/>
            </a:scene3d>
            <a:sp3d contourW="12700"/>
          </a:bodyPr>
          <a:lstStyle>
            <a:defPPr>
              <a:defRPr lang="zh-CN"/>
            </a:defPPr>
            <a:lvl1pPr algn="ctr">
              <a:defRPr sz="3600" b="1" spc="600">
                <a:solidFill>
                  <a:srgbClr val="3297FF"/>
                </a:solidFill>
                <a:latin typeface="Century Gothic" panose="020B0502020202020204" pitchFamily="34" charset="0"/>
                <a:ea typeface="思源黑体 CN Regular" panose="020B0500000000000000" pitchFamily="34" charset="-122"/>
                <a:cs typeface="Arial" panose="020B0604020202020204" pitchFamily="34" charset="0"/>
              </a:defRPr>
            </a:lvl1pPr>
          </a:lstStyle>
          <a:p>
            <a:pPr algn="r"/>
            <a:r>
              <a:rPr lang="en-US" altLang="zh-CN" sz="7200" dirty="0">
                <a:solidFill>
                  <a:schemeClr val="accent1"/>
                </a:solidFill>
                <a:latin typeface="iekie jianyuanti" panose="02010601030101010101" pitchFamily="2" charset="-122"/>
                <a:ea typeface="iekie jianyuanti" panose="02010601030101010101" pitchFamily="2" charset="-122"/>
                <a:sym typeface="iekie jianyuanti" panose="02010601030101010101" pitchFamily="2" charset="-122"/>
              </a:rPr>
              <a:t>04</a:t>
            </a:r>
          </a:p>
        </p:txBody>
      </p:sp>
      <p:grpSp>
        <p:nvGrpSpPr>
          <p:cNvPr id="10" name="组合 9">
            <a:extLst>
              <a:ext uri="{FF2B5EF4-FFF2-40B4-BE49-F238E27FC236}">
                <a16:creationId xmlns:a16="http://schemas.microsoft.com/office/drawing/2014/main" xmlns="" id="{F46F4D43-82A3-4FD7-9F28-4EC92AEEA5CB}"/>
              </a:ext>
            </a:extLst>
          </p:cNvPr>
          <p:cNvGrpSpPr/>
          <p:nvPr/>
        </p:nvGrpSpPr>
        <p:grpSpPr>
          <a:xfrm>
            <a:off x="527844" y="5472929"/>
            <a:ext cx="113063" cy="908821"/>
            <a:chOff x="1899497" y="-32521"/>
            <a:chExt cx="205665" cy="1653174"/>
          </a:xfrm>
          <a:solidFill>
            <a:schemeClr val="accent1"/>
          </a:solidFill>
        </p:grpSpPr>
        <p:sp>
          <p:nvSpPr>
            <p:cNvPr id="11" name="椭圆 10">
              <a:extLst>
                <a:ext uri="{FF2B5EF4-FFF2-40B4-BE49-F238E27FC236}">
                  <a16:creationId xmlns:a16="http://schemas.microsoft.com/office/drawing/2014/main" xmlns="" id="{DF2BFBE7-F252-4EE6-A246-BC77DEFBAB61}"/>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椭圆 11">
              <a:extLst>
                <a:ext uri="{FF2B5EF4-FFF2-40B4-BE49-F238E27FC236}">
                  <a16:creationId xmlns:a16="http://schemas.microsoft.com/office/drawing/2014/main" xmlns="" id="{AC65C2A3-D34B-46F6-87DC-042353F2691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3" name="椭圆 12">
              <a:extLst>
                <a:ext uri="{FF2B5EF4-FFF2-40B4-BE49-F238E27FC236}">
                  <a16:creationId xmlns:a16="http://schemas.microsoft.com/office/drawing/2014/main" xmlns="" id="{356D57F5-2C63-419D-849C-4C8B80CAF7D9}"/>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4" name="椭圆 13">
              <a:extLst>
                <a:ext uri="{FF2B5EF4-FFF2-40B4-BE49-F238E27FC236}">
                  <a16:creationId xmlns:a16="http://schemas.microsoft.com/office/drawing/2014/main" xmlns="" id="{AF361C55-548F-40EA-81D0-CDC6F07F5FDD}"/>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15" name="矩形 14">
            <a:extLst>
              <a:ext uri="{FF2B5EF4-FFF2-40B4-BE49-F238E27FC236}">
                <a16:creationId xmlns:a16="http://schemas.microsoft.com/office/drawing/2014/main" xmlns="" id="{71B76DDC-88F9-457F-99C2-FD030B44C90E}"/>
              </a:ext>
            </a:extLst>
          </p:cNvPr>
          <p:cNvSpPr/>
          <p:nvPr/>
        </p:nvSpPr>
        <p:spPr>
          <a:xfrm>
            <a:off x="939290" y="0"/>
            <a:ext cx="144000" cy="6858000"/>
          </a:xfrm>
          <a:prstGeom prst="rect">
            <a:avLst/>
          </a:prstGeom>
          <a:gradFill flip="none" rotWithShape="1">
            <a:gsLst>
              <a:gs pos="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16" name="组合 15">
            <a:extLst>
              <a:ext uri="{FF2B5EF4-FFF2-40B4-BE49-F238E27FC236}">
                <a16:creationId xmlns:a16="http://schemas.microsoft.com/office/drawing/2014/main" xmlns="" id="{F48566BE-E7D9-41E6-8094-1C550ACD0F71}"/>
              </a:ext>
            </a:extLst>
          </p:cNvPr>
          <p:cNvGrpSpPr/>
          <p:nvPr/>
        </p:nvGrpSpPr>
        <p:grpSpPr>
          <a:xfrm>
            <a:off x="8250139" y="5671082"/>
            <a:ext cx="3639573" cy="247262"/>
            <a:chOff x="667507" y="324697"/>
            <a:chExt cx="3639573" cy="247262"/>
          </a:xfrm>
        </p:grpSpPr>
        <p:sp>
          <p:nvSpPr>
            <p:cNvPr id="17" name="文本框 16">
              <a:extLst>
                <a:ext uri="{FF2B5EF4-FFF2-40B4-BE49-F238E27FC236}">
                  <a16:creationId xmlns:a16="http://schemas.microsoft.com/office/drawing/2014/main" xmlns="" id="{8777C564-5B49-4371-B23D-81DE45509885}"/>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8" name="文本框 17">
              <a:extLst>
                <a:ext uri="{FF2B5EF4-FFF2-40B4-BE49-F238E27FC236}">
                  <a16:creationId xmlns:a16="http://schemas.microsoft.com/office/drawing/2014/main" xmlns="" id="{11CD41E8-28FA-474F-A2A7-8B23CFEAB0D7}"/>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9" name="文本框 18">
              <a:extLst>
                <a:ext uri="{FF2B5EF4-FFF2-40B4-BE49-F238E27FC236}">
                  <a16:creationId xmlns:a16="http://schemas.microsoft.com/office/drawing/2014/main" xmlns="" id="{AA42A41E-9EE9-41FF-AF66-4F91632EC61E}"/>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pic>
        <p:nvPicPr>
          <p:cNvPr id="21" name="图形 20">
            <a:extLst>
              <a:ext uri="{FF2B5EF4-FFF2-40B4-BE49-F238E27FC236}">
                <a16:creationId xmlns:a16="http://schemas.microsoft.com/office/drawing/2014/main" xmlns="" id="{4EFBD7F8-9B92-4971-8006-38335017C0FE}"/>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18247" t="2" r="20436" b="-23"/>
          <a:stretch/>
        </p:blipFill>
        <p:spPr>
          <a:xfrm>
            <a:off x="6379894" y="1943559"/>
            <a:ext cx="3740490" cy="3267313"/>
          </a:xfrm>
          <a:prstGeom prst="rect">
            <a:avLst/>
          </a:prstGeom>
        </p:spPr>
      </p:pic>
    </p:spTree>
    <p:extLst>
      <p:ext uri="{BB962C8B-B14F-4D97-AF65-F5344CB8AC3E}">
        <p14:creationId xmlns:p14="http://schemas.microsoft.com/office/powerpoint/2010/main" xmlns="" val="3892538054"/>
      </p:ext>
    </p:extLst>
  </p:cSld>
  <p:clrMapOvr>
    <a:masterClrMapping/>
  </p:clrMapOvr>
  <mc:AlternateContent xmlns:mc="http://schemas.openxmlformats.org/markup-compatibility/2006">
    <mc:Choice xmlns:p14="http://schemas.microsoft.com/office/powerpoint/2010/main" xmlns="" Requires="p14">
      <p:transition spd="slow" p14:dur="1500" advTm="3000">
        <p14:window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6140026" y="1739059"/>
            <a:ext cx="4968368" cy="3105896"/>
            <a:chOff x="4656347" y="1255315"/>
            <a:chExt cx="3726275" cy="724147"/>
          </a:xfrm>
        </p:grpSpPr>
        <p:sp>
          <p:nvSpPr>
            <p:cNvPr id="138" name="矩形 137"/>
            <p:cNvSpPr>
              <a:spLocks noChangeArrowheads="1"/>
            </p:cNvSpPr>
            <p:nvPr/>
          </p:nvSpPr>
          <p:spPr bwMode="auto">
            <a:xfrm>
              <a:off x="4871769" y="1696212"/>
              <a:ext cx="3510853" cy="28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ct val="150000"/>
                </a:lnSpc>
              </a:pPr>
              <a:r>
                <a:rPr lang="en-US" altLang="zh-CN" sz="1465" dirty="0">
                  <a:solidFill>
                    <a:prstClr val="black">
                      <a:lumMod val="85000"/>
                      <a:lumOff val="15000"/>
                    </a:prstClr>
                  </a:solidFill>
                  <a:latin typeface="iekie jianyuanti" panose="02010601030101010101" pitchFamily="2" charset="-122"/>
                  <a:ea typeface="iekie jianyuanti" panose="02010601030101010101" pitchFamily="2" charset="-122"/>
                  <a:sym typeface="iekie jianyuanti" panose="02010601030101010101" pitchFamily="2" charset="-122"/>
                </a:rPr>
                <a:t>    </a:t>
              </a:r>
              <a:endParaRPr lang="zh-CN" altLang="en-US" sz="1465" dirty="0">
                <a:solidFill>
                  <a:prstClr val="black">
                    <a:lumMod val="85000"/>
                    <a:lumOff val="15000"/>
                  </a:prst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36" name="矩形 135"/>
            <p:cNvSpPr/>
            <p:nvPr/>
          </p:nvSpPr>
          <p:spPr>
            <a:xfrm>
              <a:off x="4656347" y="1255315"/>
              <a:ext cx="1534039" cy="130511"/>
            </a:xfrm>
            <a:prstGeom prst="rect">
              <a:avLst/>
            </a:prstGeom>
          </p:spPr>
          <p:txBody>
            <a:bodyPr wrap="square">
              <a:spAutoFit/>
            </a:bodyPr>
            <a:lstStyle/>
            <a:p>
              <a:pPr>
                <a:lnSpc>
                  <a:spcPct val="150000"/>
                </a:lnSpc>
              </a:pPr>
              <a:endParaRPr lang="zh-CN" altLang="en-US" sz="2400" b="1" dirty="0">
                <a:solidFill>
                  <a:prstClr val="black">
                    <a:lumMod val="85000"/>
                    <a:lumOff val="15000"/>
                  </a:prst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16" name="文本框 10">
            <a:extLst>
              <a:ext uri="{FF2B5EF4-FFF2-40B4-BE49-F238E27FC236}">
                <a16:creationId xmlns:a16="http://schemas.microsoft.com/office/drawing/2014/main" xmlns="" id="{FD0A8C64-9DC8-48DD-A26E-CE3F7E54E969}"/>
              </a:ext>
            </a:extLst>
          </p:cNvPr>
          <p:cNvSpPr txBox="1"/>
          <p:nvPr/>
        </p:nvSpPr>
        <p:spPr>
          <a:xfrm>
            <a:off x="1325898" y="145411"/>
            <a:ext cx="494200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a:t>
            </a:r>
            <a:r>
              <a:rPr lang="en-US" altLang="zh-CN"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就业案例</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TextBox 11"/>
          <p:cNvSpPr txBox="1"/>
          <p:nvPr/>
        </p:nvSpPr>
        <p:spPr>
          <a:xfrm>
            <a:off x="218352" y="1119113"/>
            <a:ext cx="7260609" cy="461665"/>
          </a:xfrm>
          <a:prstGeom prst="rect">
            <a:avLst/>
          </a:prstGeom>
          <a:noFill/>
        </p:spPr>
        <p:txBody>
          <a:bodyPr wrap="square" rtlCol="0">
            <a:spAutoFit/>
          </a:bodyPr>
          <a:lstStyle/>
          <a:p>
            <a:r>
              <a:rPr lang="en-US" altLang="zh-CN" sz="2400" dirty="0" smtClean="0"/>
              <a:t>1810</a:t>
            </a:r>
            <a:r>
              <a:rPr lang="zh-CN" altLang="en-US" sz="2400" dirty="0" smtClean="0"/>
              <a:t>测试 </a:t>
            </a:r>
            <a:r>
              <a:rPr lang="en-US" altLang="zh-CN" sz="2400" dirty="0" smtClean="0"/>
              <a:t>– </a:t>
            </a:r>
            <a:r>
              <a:rPr lang="zh-CN" altLang="en-US" sz="2400" dirty="0" smtClean="0"/>
              <a:t>连双江  </a:t>
            </a:r>
            <a:r>
              <a:rPr lang="en-US" altLang="zh-CN" sz="2400" dirty="0" smtClean="0"/>
              <a:t>13000</a:t>
            </a:r>
            <a:r>
              <a:rPr lang="zh-CN" altLang="en-US" sz="2400" dirty="0" smtClean="0"/>
              <a:t>元</a:t>
            </a:r>
            <a:r>
              <a:rPr lang="en-US" altLang="zh-CN" sz="2400" dirty="0" smtClean="0"/>
              <a:t>/</a:t>
            </a:r>
            <a:r>
              <a:rPr lang="zh-CN" altLang="en-US" sz="2400" dirty="0" smtClean="0"/>
              <a:t>月</a:t>
            </a:r>
            <a:endParaRPr lang="zh-CN" altLang="en-US" sz="2400" dirty="0"/>
          </a:p>
        </p:txBody>
      </p:sp>
      <p:sp>
        <p:nvSpPr>
          <p:cNvPr id="13" name="TextBox 12"/>
          <p:cNvSpPr txBox="1"/>
          <p:nvPr/>
        </p:nvSpPr>
        <p:spPr>
          <a:xfrm>
            <a:off x="382127" y="1678669"/>
            <a:ext cx="4312692" cy="2308324"/>
          </a:xfrm>
          <a:prstGeom prst="rect">
            <a:avLst/>
          </a:prstGeom>
          <a:noFill/>
        </p:spPr>
        <p:txBody>
          <a:bodyPr wrap="square" rtlCol="0">
            <a:spAutoFit/>
          </a:bodyPr>
          <a:lstStyle/>
          <a:p>
            <a:r>
              <a:rPr lang="zh-CN" altLang="en-US" dirty="0" smtClean="0"/>
              <a:t>来金科之前是一个创业者，在父母的帮助下创业两年后，来到金科测试方向学习，刚开始时，因为学历低，好几年没有上过学，所以前期学习状态及成绩不好，带班讲师在发现后，通过正确的引导，帮助该同学重获信心并在该同学后期的努力后，最终以</a:t>
            </a:r>
            <a:r>
              <a:rPr lang="en-US" altLang="zh-CN" dirty="0" smtClean="0"/>
              <a:t>13000</a:t>
            </a:r>
            <a:r>
              <a:rPr lang="zh-CN" altLang="en-US" dirty="0" smtClean="0"/>
              <a:t>元高薪入职北京中科联诚软件有限公司。</a:t>
            </a:r>
            <a:endParaRPr lang="zh-CN" altLang="en-US" dirty="0"/>
          </a:p>
        </p:txBody>
      </p:sp>
      <p:sp>
        <p:nvSpPr>
          <p:cNvPr id="15" name="TextBox 14"/>
          <p:cNvSpPr txBox="1"/>
          <p:nvPr/>
        </p:nvSpPr>
        <p:spPr>
          <a:xfrm>
            <a:off x="6141496" y="1119113"/>
            <a:ext cx="4981433" cy="461665"/>
          </a:xfrm>
          <a:prstGeom prst="rect">
            <a:avLst/>
          </a:prstGeom>
          <a:noFill/>
        </p:spPr>
        <p:txBody>
          <a:bodyPr wrap="square" rtlCol="0">
            <a:spAutoFit/>
          </a:bodyPr>
          <a:lstStyle/>
          <a:p>
            <a:r>
              <a:rPr lang="en-US" altLang="zh-CN" sz="2400" dirty="0" smtClean="0"/>
              <a:t>1903</a:t>
            </a:r>
            <a:r>
              <a:rPr lang="zh-CN" altLang="en-US" sz="2400" dirty="0" smtClean="0"/>
              <a:t>测试 </a:t>
            </a:r>
            <a:r>
              <a:rPr lang="en-US" altLang="zh-CN" sz="2400" dirty="0" smtClean="0"/>
              <a:t>– </a:t>
            </a:r>
            <a:r>
              <a:rPr lang="zh-CN" altLang="en-US" sz="2400" dirty="0" smtClean="0"/>
              <a:t>尚芳芳  </a:t>
            </a:r>
            <a:r>
              <a:rPr lang="en-US" altLang="zh-CN" sz="2400" dirty="0" smtClean="0"/>
              <a:t>14000</a:t>
            </a:r>
            <a:r>
              <a:rPr lang="zh-CN" altLang="en-US" sz="2400" dirty="0" smtClean="0"/>
              <a:t>元</a:t>
            </a:r>
            <a:r>
              <a:rPr lang="en-US" altLang="zh-CN" sz="2400" dirty="0" smtClean="0"/>
              <a:t>/</a:t>
            </a:r>
            <a:r>
              <a:rPr lang="zh-CN" altLang="en-US" sz="2400" dirty="0" smtClean="0"/>
              <a:t>月</a:t>
            </a:r>
            <a:endParaRPr lang="zh-CN" altLang="en-US" sz="2400" dirty="0"/>
          </a:p>
        </p:txBody>
      </p:sp>
      <p:sp>
        <p:nvSpPr>
          <p:cNvPr id="17" name="TextBox 16"/>
          <p:cNvSpPr txBox="1"/>
          <p:nvPr/>
        </p:nvSpPr>
        <p:spPr>
          <a:xfrm>
            <a:off x="6127845" y="1842448"/>
            <a:ext cx="4694830" cy="1754326"/>
          </a:xfrm>
          <a:prstGeom prst="rect">
            <a:avLst/>
          </a:prstGeom>
          <a:noFill/>
        </p:spPr>
        <p:txBody>
          <a:bodyPr wrap="square" rtlCol="0">
            <a:spAutoFit/>
          </a:bodyPr>
          <a:lstStyle/>
          <a:p>
            <a:r>
              <a:rPr lang="zh-CN" altLang="en-US" dirty="0" smtClean="0"/>
              <a:t>该学生在来金科之前已经有家庭，负担重，年龄较大，学历低，但是该生在校期间学习认真，不懂就问，得到了测试阶段所有讲师的一致好评，每天早来晚走，通过自己的努力在学习</a:t>
            </a:r>
            <a:r>
              <a:rPr lang="en-US" altLang="zh-CN" dirty="0" smtClean="0"/>
              <a:t>4</a:t>
            </a:r>
            <a:r>
              <a:rPr lang="zh-CN" altLang="en-US" dirty="0" smtClean="0"/>
              <a:t>个月后以</a:t>
            </a:r>
            <a:r>
              <a:rPr lang="en-US" altLang="zh-CN" dirty="0" smtClean="0"/>
              <a:t>14000</a:t>
            </a:r>
            <a:r>
              <a:rPr lang="zh-CN" altLang="en-US" dirty="0" smtClean="0"/>
              <a:t>元高薪入职北京华科股份有限公司。</a:t>
            </a:r>
            <a:endParaRPr lang="zh-CN" altLang="en-US" dirty="0"/>
          </a:p>
        </p:txBody>
      </p:sp>
      <p:sp>
        <p:nvSpPr>
          <p:cNvPr id="18" name="TextBox 17"/>
          <p:cNvSpPr txBox="1"/>
          <p:nvPr/>
        </p:nvSpPr>
        <p:spPr>
          <a:xfrm>
            <a:off x="245657" y="4067029"/>
            <a:ext cx="4503761" cy="461665"/>
          </a:xfrm>
          <a:prstGeom prst="rect">
            <a:avLst/>
          </a:prstGeom>
          <a:noFill/>
        </p:spPr>
        <p:txBody>
          <a:bodyPr wrap="square" rtlCol="0">
            <a:spAutoFit/>
          </a:bodyPr>
          <a:lstStyle/>
          <a:p>
            <a:r>
              <a:rPr lang="en-US" altLang="zh-CN" sz="2400" dirty="0" smtClean="0"/>
              <a:t>1904</a:t>
            </a:r>
            <a:r>
              <a:rPr lang="zh-CN" altLang="en-US" sz="2400" dirty="0" smtClean="0"/>
              <a:t>测试 </a:t>
            </a:r>
            <a:r>
              <a:rPr lang="en-US" altLang="zh-CN" sz="2400" dirty="0" smtClean="0"/>
              <a:t>– </a:t>
            </a:r>
            <a:r>
              <a:rPr lang="zh-CN" altLang="en-US" sz="2400" dirty="0" smtClean="0"/>
              <a:t>田晓悦 </a:t>
            </a:r>
            <a:r>
              <a:rPr lang="en-US" altLang="zh-CN" sz="2400" dirty="0" smtClean="0"/>
              <a:t>13000</a:t>
            </a:r>
            <a:r>
              <a:rPr lang="zh-CN" altLang="en-US" sz="2400" dirty="0" smtClean="0"/>
              <a:t>元</a:t>
            </a:r>
            <a:r>
              <a:rPr lang="en-US" altLang="zh-CN" sz="2400" dirty="0" smtClean="0"/>
              <a:t>/</a:t>
            </a:r>
            <a:r>
              <a:rPr lang="zh-CN" altLang="en-US" sz="2400" dirty="0" smtClean="0"/>
              <a:t>月</a:t>
            </a:r>
            <a:endParaRPr lang="zh-CN" altLang="en-US" sz="2400" dirty="0"/>
          </a:p>
        </p:txBody>
      </p:sp>
    </p:spTree>
    <p:extLst>
      <p:ext uri="{BB962C8B-B14F-4D97-AF65-F5344CB8AC3E}">
        <p14:creationId xmlns:p14="http://schemas.microsoft.com/office/powerpoint/2010/main" xmlns="" val="1985177377"/>
      </p:ext>
    </p:extLst>
  </p:cSld>
  <p:clrMapOvr>
    <a:masterClrMapping/>
  </p:clrMapOvr>
  <mc:AlternateContent xmlns:mc="http://schemas.openxmlformats.org/markup-compatibility/2006">
    <mc:Choice xmlns:p14="http://schemas.microsoft.com/office/powerpoint/2010/main" xmlns=""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900"/>
                                  </p:stCondLst>
                                  <p:childTnLst>
                                    <p:set>
                                      <p:cBhvr>
                                        <p:cTn id="6" dur="1" fill="hold">
                                          <p:stCondLst>
                                            <p:cond delay="0"/>
                                          </p:stCondLst>
                                        </p:cTn>
                                        <p:tgtEl>
                                          <p:spTgt spid="133"/>
                                        </p:tgtEl>
                                        <p:attrNameLst>
                                          <p:attrName>style.visibility</p:attrName>
                                        </p:attrNameLst>
                                      </p:cBhvr>
                                      <p:to>
                                        <p:strVal val="visible"/>
                                      </p:to>
                                    </p:set>
                                    <p:anim calcmode="lin" valueType="num">
                                      <p:cBhvr>
                                        <p:cTn id="7" dur="1000" fill="hold"/>
                                        <p:tgtEl>
                                          <p:spTgt spid="133"/>
                                        </p:tgtEl>
                                        <p:attrNameLst>
                                          <p:attrName>ppt_w</p:attrName>
                                        </p:attrNameLst>
                                      </p:cBhvr>
                                      <p:tavLst>
                                        <p:tav tm="0">
                                          <p:val>
                                            <p:strVal val="#ppt_w+.3"/>
                                          </p:val>
                                        </p:tav>
                                        <p:tav tm="100000">
                                          <p:val>
                                            <p:strVal val="#ppt_w"/>
                                          </p:val>
                                        </p:tav>
                                      </p:tavLst>
                                    </p:anim>
                                    <p:anim calcmode="lin" valueType="num">
                                      <p:cBhvr>
                                        <p:cTn id="8" dur="1000" fill="hold"/>
                                        <p:tgtEl>
                                          <p:spTgt spid="133"/>
                                        </p:tgtEl>
                                        <p:attrNameLst>
                                          <p:attrName>ppt_h</p:attrName>
                                        </p:attrNameLst>
                                      </p:cBhvr>
                                      <p:tavLst>
                                        <p:tav tm="0">
                                          <p:val>
                                            <p:strVal val="#ppt_h"/>
                                          </p:val>
                                        </p:tav>
                                        <p:tav tm="100000">
                                          <p:val>
                                            <p:strVal val="#ppt_h"/>
                                          </p:val>
                                        </p:tav>
                                      </p:tavLst>
                                    </p:anim>
                                    <p:animEffect transition="in" filter="fade">
                                      <p:cBhvr>
                                        <p:cTn id="9"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CBB05941-2B42-4351-A920-AC344BA9CC43}"/>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58992" t="-198" b="1"/>
          <a:stretch/>
        </p:blipFill>
        <p:spPr>
          <a:xfrm>
            <a:off x="66384" y="374983"/>
            <a:ext cx="4999687" cy="6108034"/>
          </a:xfrm>
          <a:prstGeom prst="rect">
            <a:avLst/>
          </a:prstGeom>
        </p:spPr>
      </p:pic>
      <p:sp>
        <p:nvSpPr>
          <p:cNvPr id="32" name="矩形 31">
            <a:extLst>
              <a:ext uri="{FF2B5EF4-FFF2-40B4-BE49-F238E27FC236}">
                <a16:creationId xmlns:a16="http://schemas.microsoft.com/office/drawing/2014/main" xmlns="" id="{CD859B7D-F76A-4DE8-B5BA-C406EBAEA568}"/>
              </a:ext>
            </a:extLst>
          </p:cNvPr>
          <p:cNvSpPr/>
          <p:nvPr/>
        </p:nvSpPr>
        <p:spPr>
          <a:xfrm>
            <a:off x="0" y="0"/>
            <a:ext cx="1055688" cy="6858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33" name="组合 32">
            <a:extLst>
              <a:ext uri="{FF2B5EF4-FFF2-40B4-BE49-F238E27FC236}">
                <a16:creationId xmlns:a16="http://schemas.microsoft.com/office/drawing/2014/main" xmlns="" id="{0DAF7BD0-75AD-4524-8498-8AFCFDC2DA94}"/>
              </a:ext>
            </a:extLst>
          </p:cNvPr>
          <p:cNvGrpSpPr/>
          <p:nvPr/>
        </p:nvGrpSpPr>
        <p:grpSpPr>
          <a:xfrm>
            <a:off x="477044" y="5472929"/>
            <a:ext cx="113063" cy="908821"/>
            <a:chOff x="1899497" y="-32521"/>
            <a:chExt cx="205665" cy="1653174"/>
          </a:xfrm>
          <a:solidFill>
            <a:schemeClr val="accent1"/>
          </a:solidFill>
        </p:grpSpPr>
        <p:sp>
          <p:nvSpPr>
            <p:cNvPr id="34" name="椭圆 33">
              <a:extLst>
                <a:ext uri="{FF2B5EF4-FFF2-40B4-BE49-F238E27FC236}">
                  <a16:creationId xmlns:a16="http://schemas.microsoft.com/office/drawing/2014/main" xmlns="" id="{2E19498E-DF9B-47B1-8FB6-8CA83A085122}"/>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5" name="椭圆 34">
              <a:extLst>
                <a:ext uri="{FF2B5EF4-FFF2-40B4-BE49-F238E27FC236}">
                  <a16:creationId xmlns:a16="http://schemas.microsoft.com/office/drawing/2014/main" xmlns="" id="{5BC91EDD-263E-4814-8631-B8EA3028AF6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6" name="椭圆 35">
              <a:extLst>
                <a:ext uri="{FF2B5EF4-FFF2-40B4-BE49-F238E27FC236}">
                  <a16:creationId xmlns:a16="http://schemas.microsoft.com/office/drawing/2014/main" xmlns="" id="{80DEC73D-BF9A-49B7-AEA7-CB3CDC202287}"/>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椭圆 36">
              <a:extLst>
                <a:ext uri="{FF2B5EF4-FFF2-40B4-BE49-F238E27FC236}">
                  <a16:creationId xmlns:a16="http://schemas.microsoft.com/office/drawing/2014/main" xmlns="" id="{BC85C8F3-5457-4296-A7DC-ECFE53E6B1B9}"/>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5" name="文本框 4">
            <a:extLst>
              <a:ext uri="{FF2B5EF4-FFF2-40B4-BE49-F238E27FC236}">
                <a16:creationId xmlns:a16="http://schemas.microsoft.com/office/drawing/2014/main" xmlns="" id="{B2BE23B3-5768-4B9B-8153-F9B92A44058F}"/>
              </a:ext>
            </a:extLst>
          </p:cNvPr>
          <p:cNvSpPr txBox="1"/>
          <p:nvPr/>
        </p:nvSpPr>
        <p:spPr>
          <a:xfrm>
            <a:off x="6134722" y="2396102"/>
            <a:ext cx="5724645" cy="1200329"/>
          </a:xfrm>
          <a:prstGeom prst="rect">
            <a:avLst/>
          </a:prstGeom>
          <a:noFill/>
        </p:spPr>
        <p:txBody>
          <a:bodyPr wrap="none" rtlCol="0">
            <a:spAutoFit/>
            <a:scene3d>
              <a:camera prst="orthographicFront"/>
              <a:lightRig rig="threePt" dir="t"/>
            </a:scene3d>
            <a:sp3d contourW="12700"/>
          </a:bodyPr>
          <a:lstStyle/>
          <a:p>
            <a:pPr algn="r"/>
            <a:r>
              <a:rPr lang="zh-CN" altLang="en-US" sz="7200"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感谢大家观看</a:t>
            </a:r>
          </a:p>
        </p:txBody>
      </p:sp>
      <p:sp>
        <p:nvSpPr>
          <p:cNvPr id="6" name="文本框 5">
            <a:extLst>
              <a:ext uri="{FF2B5EF4-FFF2-40B4-BE49-F238E27FC236}">
                <a16:creationId xmlns:a16="http://schemas.microsoft.com/office/drawing/2014/main" xmlns="" id="{6FFDFD09-074E-44E8-BCF2-EDAAA758B103}"/>
              </a:ext>
            </a:extLst>
          </p:cNvPr>
          <p:cNvSpPr txBox="1"/>
          <p:nvPr/>
        </p:nvSpPr>
        <p:spPr>
          <a:xfrm>
            <a:off x="10030020" y="5416507"/>
            <a:ext cx="1802859"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演讲人</a:t>
            </a:r>
            <a:r>
              <a:rPr lang="zh-CN" altLang="en-US" dirty="0" smtClean="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a:t>
            </a:r>
            <a:r>
              <a:rPr lang="zh-CN" altLang="en-US" dirty="0" smtClean="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rPr>
              <a:t>洪强</a:t>
            </a:r>
            <a:endParaRPr lang="zh-CN" altLang="en-US"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20" name="Oval 6">
            <a:extLst>
              <a:ext uri="{FF2B5EF4-FFF2-40B4-BE49-F238E27FC236}">
                <a16:creationId xmlns:a16="http://schemas.microsoft.com/office/drawing/2014/main" xmlns="" id="{A3462A92-FAAE-4BA2-809C-621AE3AF648B}"/>
              </a:ext>
            </a:extLst>
          </p:cNvPr>
          <p:cNvSpPr/>
          <p:nvPr/>
        </p:nvSpPr>
        <p:spPr>
          <a:xfrm>
            <a:off x="9646114" y="5388871"/>
            <a:ext cx="310741" cy="361265"/>
          </a:xfrm>
          <a:custGeom>
            <a:avLst/>
            <a:gdLst>
              <a:gd name="connsiteX0" fmla="*/ 327615 w 521993"/>
              <a:gd name="connsiteY0" fmla="*/ 466652 h 606863"/>
              <a:gd name="connsiteX1" fmla="*/ 327615 w 521993"/>
              <a:gd name="connsiteY1" fmla="*/ 490607 h 606863"/>
              <a:gd name="connsiteX2" fmla="*/ 372201 w 521993"/>
              <a:gd name="connsiteY2" fmla="*/ 504537 h 606863"/>
              <a:gd name="connsiteX3" fmla="*/ 416917 w 521993"/>
              <a:gd name="connsiteY3" fmla="*/ 490607 h 606863"/>
              <a:gd name="connsiteX4" fmla="*/ 416917 w 521993"/>
              <a:gd name="connsiteY4" fmla="*/ 466652 h 606863"/>
              <a:gd name="connsiteX5" fmla="*/ 173129 w 521993"/>
              <a:gd name="connsiteY5" fmla="*/ 327483 h 606863"/>
              <a:gd name="connsiteX6" fmla="*/ 183819 w 521993"/>
              <a:gd name="connsiteY6" fmla="*/ 328394 h 606863"/>
              <a:gd name="connsiteX7" fmla="*/ 235315 w 521993"/>
              <a:gd name="connsiteY7" fmla="*/ 353260 h 606863"/>
              <a:gd name="connsiteX8" fmla="*/ 242355 w 521993"/>
              <a:gd name="connsiteY8" fmla="*/ 359379 h 606863"/>
              <a:gd name="connsiteX9" fmla="*/ 260997 w 521993"/>
              <a:gd name="connsiteY9" fmla="*/ 408459 h 606863"/>
              <a:gd name="connsiteX10" fmla="*/ 279640 w 521993"/>
              <a:gd name="connsiteY10" fmla="*/ 359379 h 606863"/>
              <a:gd name="connsiteX11" fmla="*/ 286680 w 521993"/>
              <a:gd name="connsiteY11" fmla="*/ 353260 h 606863"/>
              <a:gd name="connsiteX12" fmla="*/ 338175 w 521993"/>
              <a:gd name="connsiteY12" fmla="*/ 328394 h 606863"/>
              <a:gd name="connsiteX13" fmla="*/ 348865 w 521993"/>
              <a:gd name="connsiteY13" fmla="*/ 327483 h 606863"/>
              <a:gd name="connsiteX14" fmla="*/ 349387 w 521993"/>
              <a:gd name="connsiteY14" fmla="*/ 327743 h 606863"/>
              <a:gd name="connsiteX15" fmla="*/ 470368 w 521993"/>
              <a:gd name="connsiteY15" fmla="*/ 395440 h 606863"/>
              <a:gd name="connsiteX16" fmla="*/ 521863 w 521993"/>
              <a:gd name="connsiteY16" fmla="*/ 517816 h 606863"/>
              <a:gd name="connsiteX17" fmla="*/ 521472 w 521993"/>
              <a:gd name="connsiteY17" fmla="*/ 522633 h 606863"/>
              <a:gd name="connsiteX18" fmla="*/ 260997 w 521993"/>
              <a:gd name="connsiteY18" fmla="*/ 606863 h 606863"/>
              <a:gd name="connsiteX19" fmla="*/ 522 w 521993"/>
              <a:gd name="connsiteY19" fmla="*/ 522633 h 606863"/>
              <a:gd name="connsiteX20" fmla="*/ 131 w 521993"/>
              <a:gd name="connsiteY20" fmla="*/ 517816 h 606863"/>
              <a:gd name="connsiteX21" fmla="*/ 51757 w 521993"/>
              <a:gd name="connsiteY21" fmla="*/ 395440 h 606863"/>
              <a:gd name="connsiteX22" fmla="*/ 173129 w 521993"/>
              <a:gd name="connsiteY22" fmla="*/ 327483 h 606863"/>
              <a:gd name="connsiteX23" fmla="*/ 218629 w 521993"/>
              <a:gd name="connsiteY23" fmla="*/ 102451 h 606863"/>
              <a:gd name="connsiteX24" fmla="*/ 141455 w 521993"/>
              <a:gd name="connsiteY24" fmla="*/ 142547 h 606863"/>
              <a:gd name="connsiteX25" fmla="*/ 140933 w 521993"/>
              <a:gd name="connsiteY25" fmla="*/ 171186 h 606863"/>
              <a:gd name="connsiteX26" fmla="*/ 188907 w 521993"/>
              <a:gd name="connsiteY26" fmla="*/ 287046 h 606863"/>
              <a:gd name="connsiteX27" fmla="*/ 260997 w 521993"/>
              <a:gd name="connsiteY27" fmla="*/ 321805 h 606863"/>
              <a:gd name="connsiteX28" fmla="*/ 333088 w 521993"/>
              <a:gd name="connsiteY28" fmla="*/ 287046 h 606863"/>
              <a:gd name="connsiteX29" fmla="*/ 381061 w 521993"/>
              <a:gd name="connsiteY29" fmla="*/ 171186 h 606863"/>
              <a:gd name="connsiteX30" fmla="*/ 380409 w 521993"/>
              <a:gd name="connsiteY30" fmla="*/ 139032 h 606863"/>
              <a:gd name="connsiteX31" fmla="*/ 218629 w 521993"/>
              <a:gd name="connsiteY31" fmla="*/ 102451 h 606863"/>
              <a:gd name="connsiteX32" fmla="*/ 260997 w 521993"/>
              <a:gd name="connsiteY32" fmla="*/ 0 h 606863"/>
              <a:gd name="connsiteX33" fmla="*/ 401528 w 521993"/>
              <a:gd name="connsiteY33" fmla="*/ 171186 h 606863"/>
              <a:gd name="connsiteX34" fmla="*/ 260997 w 521993"/>
              <a:gd name="connsiteY34" fmla="*/ 342243 h 606863"/>
              <a:gd name="connsiteX35" fmla="*/ 120466 w 521993"/>
              <a:gd name="connsiteY35" fmla="*/ 171186 h 606863"/>
              <a:gd name="connsiteX36" fmla="*/ 260997 w 521993"/>
              <a:gd name="connsiteY36"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1993" h="606863">
                <a:moveTo>
                  <a:pt x="327615" y="466652"/>
                </a:moveTo>
                <a:lnTo>
                  <a:pt x="327615" y="490607"/>
                </a:lnTo>
                <a:lnTo>
                  <a:pt x="372201" y="504537"/>
                </a:lnTo>
                <a:lnTo>
                  <a:pt x="416917" y="490607"/>
                </a:lnTo>
                <a:lnTo>
                  <a:pt x="416917" y="466652"/>
                </a:lnTo>
                <a:close/>
                <a:moveTo>
                  <a:pt x="173129" y="327483"/>
                </a:moveTo>
                <a:cubicBezTo>
                  <a:pt x="176649" y="325660"/>
                  <a:pt x="180821" y="326051"/>
                  <a:pt x="183819" y="328394"/>
                </a:cubicBezTo>
                <a:cubicBezTo>
                  <a:pt x="199724" y="340762"/>
                  <a:pt x="216933" y="349224"/>
                  <a:pt x="235315" y="353260"/>
                </a:cubicBezTo>
                <a:cubicBezTo>
                  <a:pt x="238574" y="353911"/>
                  <a:pt x="241181" y="356254"/>
                  <a:pt x="242355" y="359379"/>
                </a:cubicBezTo>
                <a:lnTo>
                  <a:pt x="260997" y="408459"/>
                </a:lnTo>
                <a:lnTo>
                  <a:pt x="279640" y="359379"/>
                </a:lnTo>
                <a:cubicBezTo>
                  <a:pt x="280813" y="356254"/>
                  <a:pt x="283551" y="353911"/>
                  <a:pt x="286680" y="353260"/>
                </a:cubicBezTo>
                <a:cubicBezTo>
                  <a:pt x="305062" y="349224"/>
                  <a:pt x="322401" y="340762"/>
                  <a:pt x="338175" y="328394"/>
                </a:cubicBezTo>
                <a:cubicBezTo>
                  <a:pt x="341174" y="326051"/>
                  <a:pt x="345476" y="325660"/>
                  <a:pt x="348865" y="327483"/>
                </a:cubicBezTo>
                <a:lnTo>
                  <a:pt x="349387" y="327743"/>
                </a:lnTo>
                <a:cubicBezTo>
                  <a:pt x="379502" y="343886"/>
                  <a:pt x="450161" y="381510"/>
                  <a:pt x="470368" y="395440"/>
                </a:cubicBezTo>
                <a:cubicBezTo>
                  <a:pt x="499962" y="415880"/>
                  <a:pt x="514693" y="473162"/>
                  <a:pt x="521863" y="517816"/>
                </a:cubicBezTo>
                <a:cubicBezTo>
                  <a:pt x="522124" y="519378"/>
                  <a:pt x="521994" y="521070"/>
                  <a:pt x="521472" y="522633"/>
                </a:cubicBezTo>
                <a:cubicBezTo>
                  <a:pt x="520299" y="526017"/>
                  <a:pt x="489011" y="606863"/>
                  <a:pt x="260997" y="606863"/>
                </a:cubicBezTo>
                <a:cubicBezTo>
                  <a:pt x="33114" y="606863"/>
                  <a:pt x="1826" y="526017"/>
                  <a:pt x="522" y="522633"/>
                </a:cubicBezTo>
                <a:cubicBezTo>
                  <a:pt x="1" y="521070"/>
                  <a:pt x="-130" y="519378"/>
                  <a:pt x="131" y="517816"/>
                </a:cubicBezTo>
                <a:cubicBezTo>
                  <a:pt x="2738" y="501412"/>
                  <a:pt x="17731" y="418353"/>
                  <a:pt x="51757" y="395440"/>
                </a:cubicBezTo>
                <a:cubicBezTo>
                  <a:pt x="71964" y="381771"/>
                  <a:pt x="143405" y="343366"/>
                  <a:pt x="173129" y="327483"/>
                </a:cubicBezTo>
                <a:close/>
                <a:moveTo>
                  <a:pt x="218629" y="102451"/>
                </a:moveTo>
                <a:cubicBezTo>
                  <a:pt x="172742" y="101540"/>
                  <a:pt x="151362" y="123540"/>
                  <a:pt x="141455" y="142547"/>
                </a:cubicBezTo>
                <a:cubicBezTo>
                  <a:pt x="141064" y="152050"/>
                  <a:pt x="140933" y="161553"/>
                  <a:pt x="140933" y="171186"/>
                </a:cubicBezTo>
                <a:cubicBezTo>
                  <a:pt x="140933" y="230158"/>
                  <a:pt x="167006" y="266738"/>
                  <a:pt x="188907" y="287046"/>
                </a:cubicBezTo>
                <a:cubicBezTo>
                  <a:pt x="216544" y="312562"/>
                  <a:pt x="247179" y="321805"/>
                  <a:pt x="260997" y="321805"/>
                </a:cubicBezTo>
                <a:cubicBezTo>
                  <a:pt x="274816" y="321805"/>
                  <a:pt x="305451" y="312562"/>
                  <a:pt x="333088" y="287046"/>
                </a:cubicBezTo>
                <a:cubicBezTo>
                  <a:pt x="354989" y="266738"/>
                  <a:pt x="381061" y="230158"/>
                  <a:pt x="381061" y="171186"/>
                </a:cubicBezTo>
                <a:cubicBezTo>
                  <a:pt x="381061" y="160381"/>
                  <a:pt x="380931" y="149576"/>
                  <a:pt x="380409" y="139032"/>
                </a:cubicBezTo>
                <a:cubicBezTo>
                  <a:pt x="246006" y="168713"/>
                  <a:pt x="218629" y="102451"/>
                  <a:pt x="218629" y="102451"/>
                </a:cubicBezTo>
                <a:close/>
                <a:moveTo>
                  <a:pt x="260997" y="0"/>
                </a:moveTo>
                <a:cubicBezTo>
                  <a:pt x="388753" y="0"/>
                  <a:pt x="401528" y="76676"/>
                  <a:pt x="401528" y="171186"/>
                </a:cubicBezTo>
                <a:cubicBezTo>
                  <a:pt x="401528" y="291863"/>
                  <a:pt x="302974" y="342243"/>
                  <a:pt x="260997" y="342243"/>
                </a:cubicBezTo>
                <a:cubicBezTo>
                  <a:pt x="219020" y="342243"/>
                  <a:pt x="120466" y="291863"/>
                  <a:pt x="120466" y="171186"/>
                </a:cubicBezTo>
                <a:cubicBezTo>
                  <a:pt x="120466" y="76676"/>
                  <a:pt x="133242" y="0"/>
                  <a:pt x="260997" y="0"/>
                </a:cubicBezTo>
                <a:close/>
              </a:path>
            </a:pathLst>
          </a:custGeom>
          <a:solidFill>
            <a:srgbClr val="1A9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8" name="文本框 7">
            <a:extLst>
              <a:ext uri="{FF2B5EF4-FFF2-40B4-BE49-F238E27FC236}">
                <a16:creationId xmlns:a16="http://schemas.microsoft.com/office/drawing/2014/main" xmlns="" id="{36D31D3D-8D1E-4F65-A226-3ED99DBAFCA3}"/>
              </a:ext>
            </a:extLst>
          </p:cNvPr>
          <p:cNvSpPr txBox="1"/>
          <p:nvPr/>
        </p:nvSpPr>
        <p:spPr>
          <a:xfrm>
            <a:off x="6638961" y="4139264"/>
            <a:ext cx="5193918" cy="812530"/>
          </a:xfrm>
          <a:prstGeom prst="rect">
            <a:avLst/>
          </a:prstGeom>
          <a:noFill/>
        </p:spPr>
        <p:txBody>
          <a:bodyPr wrap="square" rtlCol="0">
            <a:spAutoFit/>
            <a:scene3d>
              <a:camera prst="orthographicFront"/>
              <a:lightRig rig="threePt" dir="t"/>
            </a:scene3d>
            <a:sp3d contourW="12700"/>
          </a:bodyPr>
          <a:lstStyle/>
          <a:p>
            <a:pPr algn="r">
              <a:lnSpc>
                <a:spcPct val="130000"/>
              </a:lnSpc>
            </a:pPr>
            <a:r>
              <a:rPr lang="zh-CN" altLang="en-US" spc="300" dirty="0" smtClean="0">
                <a:solidFill>
                  <a:schemeClr val="tx1">
                    <a:lumMod val="75000"/>
                    <a:lumOff val="25000"/>
                  </a:schemeClr>
                </a:solidFill>
                <a:latin typeface="印品粗朗体" panose="02000000000000000000" pitchFamily="2" charset="-122"/>
                <a:ea typeface="印品粗朗体" panose="02000000000000000000" pitchFamily="2" charset="-122"/>
                <a:cs typeface="Angsana New" panose="02020603050405020304" pitchFamily="18" charset="-34"/>
                <a:sym typeface="iekie jianyuanti" panose="02010601030101010101" pitchFamily="2" charset="-122"/>
              </a:rPr>
              <a:t>在新年即将到来之际，祝福大家：鼠年大吉，工作顺利，身体健康，万事如意！</a:t>
            </a:r>
            <a:endParaRPr lang="en-US" altLang="zh-CN" spc="300" dirty="0">
              <a:solidFill>
                <a:schemeClr val="tx1">
                  <a:lumMod val="75000"/>
                  <a:lumOff val="25000"/>
                </a:schemeClr>
              </a:solidFill>
              <a:latin typeface="印品粗朗体" panose="02000000000000000000" pitchFamily="2" charset="-122"/>
              <a:ea typeface="印品粗朗体" panose="02000000000000000000" pitchFamily="2" charset="-122"/>
              <a:cs typeface="Angsana New" panose="02020603050405020304" pitchFamily="18" charset="-34"/>
              <a:sym typeface="iekie jianyuanti" panose="02010601030101010101" pitchFamily="2" charset="-122"/>
            </a:endParaRPr>
          </a:p>
        </p:txBody>
      </p:sp>
      <p:sp>
        <p:nvSpPr>
          <p:cNvPr id="9" name="文本框 8">
            <a:extLst>
              <a:ext uri="{FF2B5EF4-FFF2-40B4-BE49-F238E27FC236}">
                <a16:creationId xmlns:a16="http://schemas.microsoft.com/office/drawing/2014/main" xmlns="" id="{C737EC6E-B678-461D-BD0F-391F1D937DE3}"/>
              </a:ext>
            </a:extLst>
          </p:cNvPr>
          <p:cNvSpPr txBox="1"/>
          <p:nvPr/>
        </p:nvSpPr>
        <p:spPr>
          <a:xfrm>
            <a:off x="8946111" y="1247163"/>
            <a:ext cx="2544286" cy="1323439"/>
          </a:xfrm>
          <a:prstGeom prst="rect">
            <a:avLst/>
          </a:prstGeom>
          <a:noFill/>
        </p:spPr>
        <p:txBody>
          <a:bodyPr wrap="none" rtlCol="0">
            <a:spAutoFit/>
            <a:scene3d>
              <a:camera prst="orthographicFront"/>
              <a:lightRig rig="threePt" dir="t"/>
            </a:scene3d>
            <a:sp3d contourW="12700"/>
          </a:bodyPr>
          <a:lstStyle/>
          <a:p>
            <a:pPr algn="ctr"/>
            <a:r>
              <a:rPr lang="en-US" altLang="zh-CN" sz="8000" spc="600" dirty="0" smtClean="0">
                <a:solidFill>
                  <a:srgbClr val="1A9AEA"/>
                </a:solidFill>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2019</a:t>
            </a:r>
            <a:endParaRPr lang="zh-CN" altLang="en-US" sz="8000" spc="600" dirty="0">
              <a:solidFill>
                <a:srgbClr val="1A9AEA"/>
              </a:solidFill>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14" name="文本框 13">
            <a:extLst>
              <a:ext uri="{FF2B5EF4-FFF2-40B4-BE49-F238E27FC236}">
                <a16:creationId xmlns:a16="http://schemas.microsoft.com/office/drawing/2014/main" xmlns="" id="{2EE519B9-E64F-4DD1-B298-926A68B3E6F0}"/>
              </a:ext>
            </a:extLst>
          </p:cNvPr>
          <p:cNvSpPr txBox="1"/>
          <p:nvPr/>
        </p:nvSpPr>
        <p:spPr>
          <a:xfrm>
            <a:off x="7604289" y="251398"/>
            <a:ext cx="380333" cy="256526"/>
          </a:xfrm>
          <a:custGeom>
            <a:avLst/>
            <a:gdLst/>
            <a:ahLst/>
            <a:cxnLst/>
            <a:rect l="l" t="t" r="r" b="b"/>
            <a:pathLst>
              <a:path w="157981" h="73893">
                <a:moveTo>
                  <a:pt x="85725" y="0"/>
                </a:moveTo>
                <a:lnTo>
                  <a:pt x="157981" y="30509"/>
                </a:lnTo>
                <a:lnTo>
                  <a:pt x="157981" y="43011"/>
                </a:lnTo>
                <a:lnTo>
                  <a:pt x="85725" y="73893"/>
                </a:lnTo>
                <a:lnTo>
                  <a:pt x="85725" y="60573"/>
                </a:lnTo>
                <a:lnTo>
                  <a:pt x="142949" y="36834"/>
                </a:lnTo>
                <a:lnTo>
                  <a:pt x="85725" y="13320"/>
                </a:lnTo>
                <a:close/>
                <a:moveTo>
                  <a:pt x="0" y="0"/>
                </a:moveTo>
                <a:lnTo>
                  <a:pt x="72256" y="30509"/>
                </a:lnTo>
                <a:lnTo>
                  <a:pt x="72256" y="43011"/>
                </a:lnTo>
                <a:lnTo>
                  <a:pt x="0" y="73893"/>
                </a:lnTo>
                <a:lnTo>
                  <a:pt x="0" y="60573"/>
                </a:lnTo>
                <a:lnTo>
                  <a:pt x="57224" y="36834"/>
                </a:lnTo>
                <a:lnTo>
                  <a:pt x="0" y="13320"/>
                </a:lnTo>
                <a:close/>
              </a:path>
            </a:pathLst>
          </a:custGeom>
          <a:solidFill>
            <a:schemeClr val="accent1">
              <a:alpha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contourW="12700"/>
          </a:bodyPr>
          <a:lstStyle/>
          <a:p>
            <a:pPr>
              <a:lnSpc>
                <a:spcPct val="130000"/>
              </a:lnSpc>
            </a:pPr>
            <a:endParaRPr lang="en-US" altLang="zh-CN" sz="1200" dirty="0">
              <a:solidFill>
                <a:schemeClr val="bg1"/>
              </a:solidFill>
              <a:latin typeface="印品粗朗体" panose="02000000000000000000" pitchFamily="2" charset="-122"/>
              <a:ea typeface="印品粗朗体" panose="02000000000000000000" pitchFamily="2" charset="-122"/>
              <a:cs typeface="Angsana New" panose="02020603050405020304" pitchFamily="18" charset="-34"/>
              <a:sym typeface="iekie jianyuanti" panose="02010601030101010101" pitchFamily="2" charset="-122"/>
            </a:endParaRPr>
          </a:p>
        </p:txBody>
      </p:sp>
      <p:grpSp>
        <p:nvGrpSpPr>
          <p:cNvPr id="50" name="组合 49">
            <a:extLst>
              <a:ext uri="{FF2B5EF4-FFF2-40B4-BE49-F238E27FC236}">
                <a16:creationId xmlns:a16="http://schemas.microsoft.com/office/drawing/2014/main" xmlns="" id="{62810DC7-8E99-4D9C-BB3D-9920B8F63FE4}"/>
              </a:ext>
            </a:extLst>
          </p:cNvPr>
          <p:cNvGrpSpPr/>
          <p:nvPr/>
        </p:nvGrpSpPr>
        <p:grpSpPr>
          <a:xfrm>
            <a:off x="8131776" y="227077"/>
            <a:ext cx="3639573" cy="247262"/>
            <a:chOff x="667507" y="324697"/>
            <a:chExt cx="3639573" cy="247262"/>
          </a:xfrm>
        </p:grpSpPr>
        <p:sp>
          <p:nvSpPr>
            <p:cNvPr id="51" name="文本框 50">
              <a:extLst>
                <a:ext uri="{FF2B5EF4-FFF2-40B4-BE49-F238E27FC236}">
                  <a16:creationId xmlns:a16="http://schemas.microsoft.com/office/drawing/2014/main" xmlns="" id="{2C95195D-9F96-4180-B998-F93E2E3ED40F}"/>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52" name="文本框 51">
              <a:extLst>
                <a:ext uri="{FF2B5EF4-FFF2-40B4-BE49-F238E27FC236}">
                  <a16:creationId xmlns:a16="http://schemas.microsoft.com/office/drawing/2014/main" xmlns="" id="{D87F78CD-3E67-4020-963F-71497DE25584}"/>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sp>
          <p:nvSpPr>
            <p:cNvPr id="53" name="文本框 52">
              <a:extLst>
                <a:ext uri="{FF2B5EF4-FFF2-40B4-BE49-F238E27FC236}">
                  <a16:creationId xmlns:a16="http://schemas.microsoft.com/office/drawing/2014/main" xmlns="" id="{3369C2A9-49D7-40D0-8D3B-292810356390}"/>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印品粗朗体" panose="02000000000000000000" pitchFamily="2" charset="-122"/>
                <a:ea typeface="印品粗朗体" panose="02000000000000000000" pitchFamily="2" charset="-122"/>
                <a:cs typeface="Arial" panose="020B0604020202020204" pitchFamily="34" charset="0"/>
                <a:sym typeface="iekie jianyuanti" panose="02010601030101010101" pitchFamily="2" charset="-122"/>
              </a:endParaRPr>
            </a:p>
          </p:txBody>
        </p:sp>
      </p:grpSp>
      <p:sp>
        <p:nvSpPr>
          <p:cNvPr id="2" name="矩形 1">
            <a:extLst>
              <a:ext uri="{FF2B5EF4-FFF2-40B4-BE49-F238E27FC236}">
                <a16:creationId xmlns:a16="http://schemas.microsoft.com/office/drawing/2014/main" xmlns="" id="{7C7BC993-41F0-4309-B445-B915E0CFF244}"/>
              </a:ext>
            </a:extLst>
          </p:cNvPr>
          <p:cNvSpPr/>
          <p:nvPr/>
        </p:nvSpPr>
        <p:spPr>
          <a:xfrm rot="16200000" flipV="1">
            <a:off x="-349570" y="4324634"/>
            <a:ext cx="177172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粗朗体" panose="02000000000000000000" pitchFamily="2" charset="-122"/>
              <a:ea typeface="印品粗朗体" panose="02000000000000000000" pitchFamily="2" charset="-122"/>
              <a:sym typeface="iekie jianyuanti" panose="02010601030101010101" pitchFamily="2" charset="-122"/>
            </a:endParaRPr>
          </a:p>
        </p:txBody>
      </p:sp>
      <p:sp>
        <p:nvSpPr>
          <p:cNvPr id="27" name="文本框 26">
            <a:extLst>
              <a:ext uri="{FF2B5EF4-FFF2-40B4-BE49-F238E27FC236}">
                <a16:creationId xmlns:a16="http://schemas.microsoft.com/office/drawing/2014/main" xmlns="" id="{1751B3BF-CB26-4B71-81C5-D4ABF1DD5232}"/>
              </a:ext>
            </a:extLst>
          </p:cNvPr>
          <p:cNvSpPr txBox="1"/>
          <p:nvPr/>
        </p:nvSpPr>
        <p:spPr>
          <a:xfrm>
            <a:off x="5943600" y="3472166"/>
            <a:ext cx="5827749" cy="369332"/>
          </a:xfrm>
          <a:prstGeom prst="rect">
            <a:avLst/>
          </a:prstGeom>
          <a:noFill/>
        </p:spPr>
        <p:txBody>
          <a:bodyPr wrap="square" rtlCol="0">
            <a:spAutoFit/>
            <a:scene3d>
              <a:camera prst="orthographicFront"/>
              <a:lightRig rig="threePt" dir="t"/>
            </a:scene3d>
            <a:sp3d contourW="12700"/>
          </a:bodyPr>
          <a:lstStyle/>
          <a:p>
            <a:pPr algn="dist"/>
            <a:r>
              <a:rPr lang="en-US" altLang="zh-CN" dirty="0">
                <a:solidFill>
                  <a:schemeClr val="tx1">
                    <a:lumMod val="75000"/>
                    <a:lumOff val="25000"/>
                  </a:schemeClr>
                </a:solidFill>
                <a:latin typeface="印品粗朗体" panose="02000000000000000000" pitchFamily="2" charset="-122"/>
                <a:ea typeface="印品粗朗体" panose="02000000000000000000" pitchFamily="2" charset="-122"/>
              </a:rPr>
              <a:t>INTERNET OF THINGS INTRODUCTION TRAINING</a:t>
            </a:r>
            <a:endParaRPr lang="zh-CN" altLang="en-US" sz="6600" dirty="0">
              <a:solidFill>
                <a:schemeClr val="tx1">
                  <a:lumMod val="75000"/>
                  <a:lumOff val="25000"/>
                </a:schemeClr>
              </a:solidFill>
              <a:latin typeface="印品粗朗体" panose="02000000000000000000" pitchFamily="2" charset="-122"/>
              <a:ea typeface="印品粗朗体" panose="02000000000000000000" pitchFamily="2" charset="-122"/>
              <a:sym typeface="iekie jianyuanti" panose="02010601030101010101" pitchFamily="2" charset="-122"/>
            </a:endParaRPr>
          </a:p>
        </p:txBody>
      </p:sp>
    </p:spTree>
    <p:extLst>
      <p:ext uri="{BB962C8B-B14F-4D97-AF65-F5344CB8AC3E}">
        <p14:creationId xmlns:p14="http://schemas.microsoft.com/office/powerpoint/2010/main" xmlns="" val="407627362"/>
      </p:ext>
    </p:extLst>
  </p:cSld>
  <p:clrMapOvr>
    <a:masterClrMapping/>
  </p:clrMapOvr>
  <mc:AlternateContent xmlns:mc="http://schemas.openxmlformats.org/markup-compatibility/2006">
    <mc:Choice xmlns:p14="http://schemas.microsoft.com/office/powerpoint/2010/main" xmlns="" Requires="p14">
      <p:transition spd="slow" p14:dur="1600" advTm="6000">
        <p14:prism isInverted="1"/>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8"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0-#ppt_w/2"/>
                                          </p:val>
                                        </p:tav>
                                        <p:tav tm="100000">
                                          <p:val>
                                            <p:strVal val="#ppt_x"/>
                                          </p:val>
                                        </p:tav>
                                      </p:tavLst>
                                    </p:anim>
                                    <p:anim calcmode="lin" valueType="num">
                                      <p:cBhvr additive="base">
                                        <p:cTn id="30" dur="500" fill="hold"/>
                                        <p:tgtEl>
                                          <p:spTgt spid="50"/>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arn(inVertical)">
                                      <p:cBhvr>
                                        <p:cTn id="39" dur="500"/>
                                        <p:tgtEl>
                                          <p:spTgt spid="5"/>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par>
                          <p:cTn id="44" fill="hold">
                            <p:stCondLst>
                              <p:cond delay="5000"/>
                            </p:stCondLst>
                            <p:childTnLst>
                              <p:par>
                                <p:cTn id="45" presetID="2" presetClass="entr" presetSubtype="4"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5500"/>
                            </p:stCondLst>
                            <p:childTnLst>
                              <p:par>
                                <p:cTn id="50" presetID="2" presetClass="entr" presetSubtype="4"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par>
                          <p:cTn id="58" fill="hold">
                            <p:stCondLst>
                              <p:cond delay="6500"/>
                            </p:stCondLst>
                            <p:childTnLst>
                              <p:par>
                                <p:cTn id="59" presetID="22" presetClass="entr" presetSubtype="4"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6" grpId="0"/>
      <p:bldP spid="20" grpId="0" animBg="1"/>
      <p:bldP spid="8" grpId="0"/>
      <p:bldP spid="9" grpId="0"/>
      <p:bldP spid="14" grpId="0" animBg="1"/>
      <p:bldP spid="2" grpId="0" animBg="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形 32">
            <a:extLst>
              <a:ext uri="{FF2B5EF4-FFF2-40B4-BE49-F238E27FC236}">
                <a16:creationId xmlns:a16="http://schemas.microsoft.com/office/drawing/2014/main" xmlns="" id="{2FC2FDB1-4130-4200-890F-4EE73BFC6394}"/>
              </a:ext>
            </a:extLst>
          </p:cNvPr>
          <p:cNvPicPr>
            <a:picLocks noChangeAspect="1"/>
          </p:cNvPicPr>
          <p:nvPr/>
        </p:nvPicPr>
        <p:blipFill>
          <a:blip r:embed="rId3">
            <a:extLst>
              <a:ext uri="{96DAC541-7B7A-43D3-8B79-37D633B846F1}">
                <asvg:svgBlip xmlns:asvg="http://schemas.microsoft.com/office/drawing/2016/SVG/main" xmlns="" r:embed="rId4"/>
              </a:ext>
            </a:extLst>
          </a:blip>
          <a:srcRect l="31061" t="977" r="8046" b="8834"/>
          <a:stretch>
            <a:fillRect/>
          </a:stretch>
        </p:blipFill>
        <p:spPr>
          <a:xfrm>
            <a:off x="1074738" y="1168373"/>
            <a:ext cx="5888720" cy="5619750"/>
          </a:xfrm>
          <a:custGeom>
            <a:avLst/>
            <a:gdLst>
              <a:gd name="connsiteX0" fmla="*/ 0 w 5888720"/>
              <a:gd name="connsiteY0" fmla="*/ 0 h 5619750"/>
              <a:gd name="connsiteX1" fmla="*/ 5888720 w 5888720"/>
              <a:gd name="connsiteY1" fmla="*/ 5619750 h 5619750"/>
              <a:gd name="connsiteX2" fmla="*/ 0 w 5888720"/>
              <a:gd name="connsiteY2" fmla="*/ 5619750 h 5619750"/>
            </a:gdLst>
            <a:ahLst/>
            <a:cxnLst>
              <a:cxn ang="0">
                <a:pos x="connsiteX0" y="connsiteY0"/>
              </a:cxn>
              <a:cxn ang="0">
                <a:pos x="connsiteX1" y="connsiteY1"/>
              </a:cxn>
              <a:cxn ang="0">
                <a:pos x="connsiteX2" y="connsiteY2"/>
              </a:cxn>
            </a:cxnLst>
            <a:rect l="l" t="t" r="r" b="b"/>
            <a:pathLst>
              <a:path w="5888720" h="5619750">
                <a:moveTo>
                  <a:pt x="0" y="0"/>
                </a:moveTo>
                <a:lnTo>
                  <a:pt x="5888720" y="5619750"/>
                </a:lnTo>
                <a:lnTo>
                  <a:pt x="0" y="5619750"/>
                </a:lnTo>
                <a:close/>
              </a:path>
            </a:pathLst>
          </a:custGeom>
        </p:spPr>
      </p:pic>
      <p:sp>
        <p:nvSpPr>
          <p:cNvPr id="74" name="Oval 19">
            <a:extLst>
              <a:ext uri="{FF2B5EF4-FFF2-40B4-BE49-F238E27FC236}">
                <a16:creationId xmlns:a16="http://schemas.microsoft.com/office/drawing/2014/main" xmlns="" id="{B31E6051-BCCF-485B-87B1-C5C1DE6D2DB7}"/>
              </a:ext>
            </a:extLst>
          </p:cNvPr>
          <p:cNvSpPr/>
          <p:nvPr/>
        </p:nvSpPr>
        <p:spPr>
          <a:xfrm>
            <a:off x="5380399" y="1586235"/>
            <a:ext cx="236013" cy="243370"/>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21" name="组合 20">
            <a:extLst>
              <a:ext uri="{FF2B5EF4-FFF2-40B4-BE49-F238E27FC236}">
                <a16:creationId xmlns:a16="http://schemas.microsoft.com/office/drawing/2014/main" xmlns="" id="{14F49BFA-4F48-49D5-8F88-A5D5C71952C2}"/>
              </a:ext>
            </a:extLst>
          </p:cNvPr>
          <p:cNvGrpSpPr/>
          <p:nvPr/>
        </p:nvGrpSpPr>
        <p:grpSpPr>
          <a:xfrm>
            <a:off x="5899200" y="1436367"/>
            <a:ext cx="4339650" cy="717066"/>
            <a:chOff x="922668" y="2787490"/>
            <a:chExt cx="4339650" cy="717066"/>
          </a:xfrm>
        </p:grpSpPr>
        <p:sp>
          <p:nvSpPr>
            <p:cNvPr id="22" name="文本框 21">
              <a:extLst>
                <a:ext uri="{FF2B5EF4-FFF2-40B4-BE49-F238E27FC236}">
                  <a16:creationId xmlns:a16="http://schemas.microsoft.com/office/drawing/2014/main" xmlns="" id="{C19542CC-4A30-4233-B989-4464AACC68A7}"/>
                </a:ext>
              </a:extLst>
            </p:cNvPr>
            <p:cNvSpPr txBox="1"/>
            <p:nvPr/>
          </p:nvSpPr>
          <p:spPr>
            <a:xfrm>
              <a:off x="922668" y="2787490"/>
              <a:ext cx="4339650" cy="461665"/>
            </a:xfrm>
            <a:prstGeom prst="rect">
              <a:avLst/>
            </a:prstGeom>
            <a:noFill/>
          </p:spPr>
          <p:txBody>
            <a:bodyPr wrap="none" rtlCol="0">
              <a:spAutoFit/>
              <a:scene3d>
                <a:camera prst="orthographicFront"/>
                <a:lightRig rig="threePt" dir="t"/>
              </a:scene3d>
              <a:sp3d contourW="12700"/>
            </a:bodyPr>
            <a:lstStyle/>
            <a:p>
              <a:r>
                <a:rPr lang="zh-CN" altLang="en-US" sz="2400" spc="300" dirty="0" smtClean="0">
                  <a:latin typeface="iekie jianyuanti" panose="02010601030101010101" pitchFamily="2" charset="-122"/>
                  <a:ea typeface="iekie jianyuanti" panose="02010601030101010101" pitchFamily="2" charset="-122"/>
                  <a:sym typeface="iekie jianyuanti" panose="02010601030101010101" pitchFamily="2" charset="-122"/>
                </a:rPr>
                <a:t>软件测试简介以及行业状态</a:t>
              </a:r>
              <a:endParaRPr lang="zh-CN" altLang="en-US" sz="24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23" name="文本框 22">
              <a:extLst>
                <a:ext uri="{FF2B5EF4-FFF2-40B4-BE49-F238E27FC236}">
                  <a16:creationId xmlns:a16="http://schemas.microsoft.com/office/drawing/2014/main" xmlns="" id="{6A12E0E6-3EAF-4E02-BC97-FC05DE8822E2}"/>
                </a:ext>
              </a:extLst>
            </p:cNvPr>
            <p:cNvSpPr txBox="1"/>
            <p:nvPr/>
          </p:nvSpPr>
          <p:spPr>
            <a:xfrm>
              <a:off x="941718" y="3172157"/>
              <a:ext cx="4262980" cy="332399"/>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Software </a:t>
              </a: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Testing Introduction and industry status</a:t>
              </a:r>
              <a:endParaRPr lang="en-US" altLang="zh-CN" sz="1200"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grpSp>
      <p:sp>
        <p:nvSpPr>
          <p:cNvPr id="77" name="Oval 52">
            <a:extLst>
              <a:ext uri="{FF2B5EF4-FFF2-40B4-BE49-F238E27FC236}">
                <a16:creationId xmlns:a16="http://schemas.microsoft.com/office/drawing/2014/main" xmlns="" id="{4C15D176-262E-4426-BC42-AFF6E749B253}"/>
              </a:ext>
            </a:extLst>
          </p:cNvPr>
          <p:cNvSpPr/>
          <p:nvPr/>
        </p:nvSpPr>
        <p:spPr>
          <a:xfrm>
            <a:off x="6055268" y="2777547"/>
            <a:ext cx="243370" cy="243020"/>
          </a:xfrm>
          <a:custGeom>
            <a:avLst/>
            <a:gdLst>
              <a:gd name="connsiteX0" fmla="*/ 254070 w 607524"/>
              <a:gd name="connsiteY0" fmla="*/ 48695 h 606651"/>
              <a:gd name="connsiteX1" fmla="*/ 272191 w 607524"/>
              <a:gd name="connsiteY1" fmla="*/ 54818 h 606651"/>
              <a:gd name="connsiteX2" fmla="*/ 279971 w 607524"/>
              <a:gd name="connsiteY2" fmla="*/ 72274 h 606651"/>
              <a:gd name="connsiteX3" fmla="*/ 279971 w 607524"/>
              <a:gd name="connsiteY3" fmla="*/ 303408 h 606651"/>
              <a:gd name="connsiteX4" fmla="*/ 303675 w 607524"/>
              <a:gd name="connsiteY4" fmla="*/ 327079 h 606651"/>
              <a:gd name="connsiteX5" fmla="*/ 535139 w 607524"/>
              <a:gd name="connsiteY5" fmla="*/ 327079 h 606651"/>
              <a:gd name="connsiteX6" fmla="*/ 552620 w 607524"/>
              <a:gd name="connsiteY6" fmla="*/ 334847 h 606651"/>
              <a:gd name="connsiteX7" fmla="*/ 558752 w 607524"/>
              <a:gd name="connsiteY7" fmla="*/ 352943 h 606651"/>
              <a:gd name="connsiteX8" fmla="*/ 279971 w 607524"/>
              <a:gd name="connsiteY8" fmla="*/ 606651 h 606651"/>
              <a:gd name="connsiteX9" fmla="*/ 0 w 607524"/>
              <a:gd name="connsiteY9" fmla="*/ 327079 h 606651"/>
              <a:gd name="connsiteX10" fmla="*/ 254070 w 607524"/>
              <a:gd name="connsiteY10" fmla="*/ 48695 h 606651"/>
              <a:gd name="connsiteX11" fmla="*/ 369782 w 607524"/>
              <a:gd name="connsiteY11" fmla="*/ 43408 h 606651"/>
              <a:gd name="connsiteX12" fmla="*/ 369782 w 607524"/>
              <a:gd name="connsiteY12" fmla="*/ 237419 h 606651"/>
              <a:gd name="connsiteX13" fmla="*/ 564065 w 607524"/>
              <a:gd name="connsiteY13" fmla="*/ 237419 h 606651"/>
              <a:gd name="connsiteX14" fmla="*/ 369782 w 607524"/>
              <a:gd name="connsiteY14" fmla="*/ 43408 h 606651"/>
              <a:gd name="connsiteX15" fmla="*/ 352395 w 607524"/>
              <a:gd name="connsiteY15" fmla="*/ 0 h 606651"/>
              <a:gd name="connsiteX16" fmla="*/ 354591 w 607524"/>
              <a:gd name="connsiteY16" fmla="*/ 91 h 606651"/>
              <a:gd name="connsiteX17" fmla="*/ 607442 w 607524"/>
              <a:gd name="connsiteY17" fmla="*/ 252589 h 606651"/>
              <a:gd name="connsiteX18" fmla="*/ 601311 w 607524"/>
              <a:gd name="connsiteY18" fmla="*/ 270683 h 606651"/>
              <a:gd name="connsiteX19" fmla="*/ 583832 w 607524"/>
              <a:gd name="connsiteY19" fmla="*/ 278451 h 606651"/>
              <a:gd name="connsiteX20" fmla="*/ 352395 w 607524"/>
              <a:gd name="connsiteY20" fmla="*/ 278451 h 606651"/>
              <a:gd name="connsiteX21" fmla="*/ 328693 w 607524"/>
              <a:gd name="connsiteY21" fmla="*/ 254782 h 606651"/>
              <a:gd name="connsiteX22" fmla="*/ 328693 w 607524"/>
              <a:gd name="connsiteY22" fmla="*/ 23669 h 606651"/>
              <a:gd name="connsiteX23" fmla="*/ 336380 w 607524"/>
              <a:gd name="connsiteY23" fmla="*/ 6214 h 606651"/>
              <a:gd name="connsiteX24" fmla="*/ 352395 w 607524"/>
              <a:gd name="connsiteY2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7524" h="606651">
                <a:moveTo>
                  <a:pt x="254070" y="48695"/>
                </a:moveTo>
                <a:cubicBezTo>
                  <a:pt x="260659" y="48055"/>
                  <a:pt x="267249" y="50248"/>
                  <a:pt x="272191" y="54818"/>
                </a:cubicBezTo>
                <a:cubicBezTo>
                  <a:pt x="277134" y="59296"/>
                  <a:pt x="279971" y="65603"/>
                  <a:pt x="279971" y="72274"/>
                </a:cubicBezTo>
                <a:lnTo>
                  <a:pt x="279971" y="303408"/>
                </a:lnTo>
                <a:cubicBezTo>
                  <a:pt x="279971" y="316477"/>
                  <a:pt x="290588" y="327079"/>
                  <a:pt x="303675" y="327079"/>
                </a:cubicBezTo>
                <a:lnTo>
                  <a:pt x="535139" y="327079"/>
                </a:lnTo>
                <a:cubicBezTo>
                  <a:pt x="541820" y="327079"/>
                  <a:pt x="548135" y="329912"/>
                  <a:pt x="552620" y="334847"/>
                </a:cubicBezTo>
                <a:cubicBezTo>
                  <a:pt x="557104" y="339783"/>
                  <a:pt x="559301" y="346363"/>
                  <a:pt x="558752" y="352943"/>
                </a:cubicBezTo>
                <a:cubicBezTo>
                  <a:pt x="545664" y="495243"/>
                  <a:pt x="425860" y="606651"/>
                  <a:pt x="279971" y="606651"/>
                </a:cubicBezTo>
                <a:cubicBezTo>
                  <a:pt x="125387" y="606651"/>
                  <a:pt x="0" y="481442"/>
                  <a:pt x="0" y="327079"/>
                </a:cubicBezTo>
                <a:cubicBezTo>
                  <a:pt x="0" y="181398"/>
                  <a:pt x="111567" y="61764"/>
                  <a:pt x="254070" y="48695"/>
                </a:cubicBezTo>
                <a:close/>
                <a:moveTo>
                  <a:pt x="369782" y="43408"/>
                </a:moveTo>
                <a:lnTo>
                  <a:pt x="369782" y="237419"/>
                </a:lnTo>
                <a:lnTo>
                  <a:pt x="564065" y="237419"/>
                </a:lnTo>
                <a:cubicBezTo>
                  <a:pt x="546860" y="138357"/>
                  <a:pt x="468891" y="60497"/>
                  <a:pt x="369782" y="43408"/>
                </a:cubicBezTo>
                <a:close/>
                <a:moveTo>
                  <a:pt x="352395" y="0"/>
                </a:moveTo>
                <a:cubicBezTo>
                  <a:pt x="353127" y="0"/>
                  <a:pt x="353859" y="0"/>
                  <a:pt x="354591" y="91"/>
                </a:cubicBezTo>
                <a:cubicBezTo>
                  <a:pt x="488475" y="12337"/>
                  <a:pt x="595088" y="118892"/>
                  <a:pt x="607442" y="252589"/>
                </a:cubicBezTo>
                <a:cubicBezTo>
                  <a:pt x="607991" y="259169"/>
                  <a:pt x="605795" y="265840"/>
                  <a:pt x="601311" y="270683"/>
                </a:cubicBezTo>
                <a:cubicBezTo>
                  <a:pt x="596826" y="275618"/>
                  <a:pt x="590512" y="278451"/>
                  <a:pt x="583832" y="278451"/>
                </a:cubicBezTo>
                <a:lnTo>
                  <a:pt x="352395" y="278451"/>
                </a:lnTo>
                <a:cubicBezTo>
                  <a:pt x="339309" y="278451"/>
                  <a:pt x="328693" y="267850"/>
                  <a:pt x="328693" y="254782"/>
                </a:cubicBezTo>
                <a:lnTo>
                  <a:pt x="328693" y="23669"/>
                </a:lnTo>
                <a:cubicBezTo>
                  <a:pt x="328693" y="16998"/>
                  <a:pt x="331530" y="10692"/>
                  <a:pt x="336380" y="6214"/>
                </a:cubicBezTo>
                <a:cubicBezTo>
                  <a:pt x="340864" y="2193"/>
                  <a:pt x="346538" y="0"/>
                  <a:pt x="35239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49" name="组合 48">
            <a:extLst>
              <a:ext uri="{FF2B5EF4-FFF2-40B4-BE49-F238E27FC236}">
                <a16:creationId xmlns:a16="http://schemas.microsoft.com/office/drawing/2014/main" xmlns="" id="{0435E9DD-687F-40B8-89F8-BCFF811FA805}"/>
              </a:ext>
            </a:extLst>
          </p:cNvPr>
          <p:cNvGrpSpPr/>
          <p:nvPr/>
        </p:nvGrpSpPr>
        <p:grpSpPr>
          <a:xfrm>
            <a:off x="6577748" y="2627505"/>
            <a:ext cx="4572473" cy="717066"/>
            <a:chOff x="922668" y="2787490"/>
            <a:chExt cx="4572473" cy="717066"/>
          </a:xfrm>
        </p:grpSpPr>
        <p:sp>
          <p:nvSpPr>
            <p:cNvPr id="50" name="文本框 49">
              <a:extLst>
                <a:ext uri="{FF2B5EF4-FFF2-40B4-BE49-F238E27FC236}">
                  <a16:creationId xmlns:a16="http://schemas.microsoft.com/office/drawing/2014/main" xmlns="" id="{D6211A25-8024-465C-A2FD-3240621642A8}"/>
                </a:ext>
              </a:extLst>
            </p:cNvPr>
            <p:cNvSpPr txBox="1"/>
            <p:nvPr/>
          </p:nvSpPr>
          <p:spPr>
            <a:xfrm>
              <a:off x="922668" y="2787490"/>
              <a:ext cx="2954655" cy="461665"/>
            </a:xfrm>
            <a:prstGeom prst="rect">
              <a:avLst/>
            </a:prstGeom>
            <a:noFill/>
          </p:spPr>
          <p:txBody>
            <a:bodyPr wrap="none" rtlCol="0">
              <a:spAutoFit/>
              <a:scene3d>
                <a:camera prst="orthographicFront"/>
                <a:lightRig rig="threePt" dir="t"/>
              </a:scene3d>
              <a:sp3d contourW="12700"/>
            </a:bodyPr>
            <a:lstStyle/>
            <a:p>
              <a:r>
                <a:rPr lang="zh-CN" altLang="en-US" sz="24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测试方向课程大纲</a:t>
              </a:r>
              <a:endParaRPr lang="zh-CN" altLang="en-US" sz="24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51" name="文本框 50">
              <a:extLst>
                <a:ext uri="{FF2B5EF4-FFF2-40B4-BE49-F238E27FC236}">
                  <a16:creationId xmlns:a16="http://schemas.microsoft.com/office/drawing/2014/main" xmlns="" id="{57FA7568-9D07-4D70-A275-A41E56A29408}"/>
                </a:ext>
              </a:extLst>
            </p:cNvPr>
            <p:cNvSpPr txBox="1"/>
            <p:nvPr/>
          </p:nvSpPr>
          <p:spPr>
            <a:xfrm>
              <a:off x="941718" y="3172157"/>
              <a:ext cx="4553423" cy="332399"/>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Course </a:t>
              </a: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outline and daily management of testing direction</a:t>
              </a:r>
              <a:endParaRPr lang="en-US" altLang="zh-CN" sz="1200"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grpSp>
      <p:sp>
        <p:nvSpPr>
          <p:cNvPr id="80" name="Oval 59">
            <a:extLst>
              <a:ext uri="{FF2B5EF4-FFF2-40B4-BE49-F238E27FC236}">
                <a16:creationId xmlns:a16="http://schemas.microsoft.com/office/drawing/2014/main" xmlns="" id="{7BFBFD89-AF8F-4A21-922E-6588795FA551}"/>
              </a:ext>
            </a:extLst>
          </p:cNvPr>
          <p:cNvSpPr/>
          <p:nvPr/>
        </p:nvSpPr>
        <p:spPr>
          <a:xfrm>
            <a:off x="6733816" y="3985656"/>
            <a:ext cx="243370" cy="209079"/>
          </a:xfrm>
          <a:custGeom>
            <a:avLst/>
            <a:gdLst>
              <a:gd name="connsiteX0" fmla="*/ 231569 w 609272"/>
              <a:gd name="connsiteY0" fmla="*/ 280751 h 523426"/>
              <a:gd name="connsiteX1" fmla="*/ 251519 w 609272"/>
              <a:gd name="connsiteY1" fmla="*/ 311575 h 523426"/>
              <a:gd name="connsiteX2" fmla="*/ 278714 w 609272"/>
              <a:gd name="connsiteY2" fmla="*/ 349634 h 523426"/>
              <a:gd name="connsiteX3" fmla="*/ 37927 w 609272"/>
              <a:gd name="connsiteY3" fmla="*/ 467972 h 523426"/>
              <a:gd name="connsiteX4" fmla="*/ 37927 w 609272"/>
              <a:gd name="connsiteY4" fmla="*/ 389476 h 523426"/>
              <a:gd name="connsiteX5" fmla="*/ 186806 w 609272"/>
              <a:gd name="connsiteY5" fmla="*/ 339029 h 523426"/>
              <a:gd name="connsiteX6" fmla="*/ 231569 w 609272"/>
              <a:gd name="connsiteY6" fmla="*/ 280751 h 523426"/>
              <a:gd name="connsiteX7" fmla="*/ 54586 w 609272"/>
              <a:gd name="connsiteY7" fmla="*/ 54942 h 523426"/>
              <a:gd name="connsiteX8" fmla="*/ 291446 w 609272"/>
              <a:gd name="connsiteY8" fmla="*/ 191046 h 523426"/>
              <a:gd name="connsiteX9" fmla="*/ 299090 w 609272"/>
              <a:gd name="connsiteY9" fmla="*/ 202050 h 523426"/>
              <a:gd name="connsiteX10" fmla="*/ 337607 w 609272"/>
              <a:gd name="connsiteY10" fmla="*/ 261725 h 523426"/>
              <a:gd name="connsiteX11" fmla="*/ 382874 w 609272"/>
              <a:gd name="connsiteY11" fmla="*/ 319121 h 523426"/>
              <a:gd name="connsiteX12" fmla="*/ 485123 w 609272"/>
              <a:gd name="connsiteY12" fmla="*/ 366604 h 523426"/>
              <a:gd name="connsiteX13" fmla="*/ 477975 w 609272"/>
              <a:gd name="connsiteY13" fmla="*/ 357980 h 523426"/>
              <a:gd name="connsiteX14" fmla="*/ 477975 w 609272"/>
              <a:gd name="connsiteY14" fmla="*/ 302468 h 523426"/>
              <a:gd name="connsiteX15" fmla="*/ 507062 w 609272"/>
              <a:gd name="connsiteY15" fmla="*/ 290969 h 523426"/>
              <a:gd name="connsiteX16" fmla="*/ 533567 w 609272"/>
              <a:gd name="connsiteY16" fmla="*/ 302468 h 523426"/>
              <a:gd name="connsiteX17" fmla="*/ 596505 w 609272"/>
              <a:gd name="connsiteY17" fmla="*/ 378995 h 523426"/>
              <a:gd name="connsiteX18" fmla="*/ 598490 w 609272"/>
              <a:gd name="connsiteY18" fmla="*/ 434507 h 523426"/>
              <a:gd name="connsiteX19" fmla="*/ 527710 w 609272"/>
              <a:gd name="connsiteY19" fmla="*/ 511035 h 523426"/>
              <a:gd name="connsiteX20" fmla="*/ 501602 w 609272"/>
              <a:gd name="connsiteY20" fmla="*/ 523426 h 523426"/>
              <a:gd name="connsiteX21" fmla="*/ 472118 w 609272"/>
              <a:gd name="connsiteY21" fmla="*/ 455523 h 523426"/>
              <a:gd name="connsiteX22" fmla="*/ 481251 w 609272"/>
              <a:gd name="connsiteY22" fmla="*/ 445610 h 523426"/>
              <a:gd name="connsiteX23" fmla="*/ 371160 w 609272"/>
              <a:gd name="connsiteY23" fmla="*/ 410816 h 523426"/>
              <a:gd name="connsiteX24" fmla="*/ 291446 w 609272"/>
              <a:gd name="connsiteY24" fmla="*/ 332405 h 523426"/>
              <a:gd name="connsiteX25" fmla="*/ 268713 w 609272"/>
              <a:gd name="connsiteY25" fmla="*/ 300088 h 523426"/>
              <a:gd name="connsiteX26" fmla="*/ 243895 w 609272"/>
              <a:gd name="connsiteY26" fmla="*/ 261725 h 523426"/>
              <a:gd name="connsiteX27" fmla="*/ 186814 w 609272"/>
              <a:gd name="connsiteY27" fmla="*/ 184405 h 523426"/>
              <a:gd name="connsiteX28" fmla="*/ 54188 w 609272"/>
              <a:gd name="connsiteY28" fmla="*/ 133452 h 523426"/>
              <a:gd name="connsiteX29" fmla="*/ 37908 w 609272"/>
              <a:gd name="connsiteY29" fmla="*/ 133849 h 523426"/>
              <a:gd name="connsiteX30" fmla="*/ 35526 w 609272"/>
              <a:gd name="connsiteY30" fmla="*/ 133948 h 523426"/>
              <a:gd name="connsiteX31" fmla="*/ 37908 w 609272"/>
              <a:gd name="connsiteY31" fmla="*/ 55339 h 523426"/>
              <a:gd name="connsiteX32" fmla="*/ 54586 w 609272"/>
              <a:gd name="connsiteY32" fmla="*/ 54942 h 523426"/>
              <a:gd name="connsiteX33" fmla="*/ 499664 w 609272"/>
              <a:gd name="connsiteY33" fmla="*/ 55 h 523426"/>
              <a:gd name="connsiteX34" fmla="*/ 527712 w 609272"/>
              <a:gd name="connsiteY34" fmla="*/ 12333 h 523426"/>
              <a:gd name="connsiteX35" fmla="*/ 598490 w 609272"/>
              <a:gd name="connsiteY35" fmla="*/ 88858 h 523426"/>
              <a:gd name="connsiteX36" fmla="*/ 596505 w 609272"/>
              <a:gd name="connsiteY36" fmla="*/ 144467 h 523426"/>
              <a:gd name="connsiteX37" fmla="*/ 533568 w 609272"/>
              <a:gd name="connsiteY37" fmla="*/ 220992 h 523426"/>
              <a:gd name="connsiteX38" fmla="*/ 477978 w 609272"/>
              <a:gd name="connsiteY38" fmla="*/ 220992 h 523426"/>
              <a:gd name="connsiteX39" fmla="*/ 477978 w 609272"/>
              <a:gd name="connsiteY39" fmla="*/ 165383 h 523426"/>
              <a:gd name="connsiteX40" fmla="*/ 485125 w 609272"/>
              <a:gd name="connsiteY40" fmla="*/ 156759 h 523426"/>
              <a:gd name="connsiteX41" fmla="*/ 382878 w 609272"/>
              <a:gd name="connsiteY41" fmla="*/ 204240 h 523426"/>
              <a:gd name="connsiteX42" fmla="*/ 350318 w 609272"/>
              <a:gd name="connsiteY42" fmla="*/ 243493 h 523426"/>
              <a:gd name="connsiteX43" fmla="*/ 334037 w 609272"/>
              <a:gd name="connsiteY43" fmla="*/ 218315 h 523426"/>
              <a:gd name="connsiteX44" fmla="*/ 316268 w 609272"/>
              <a:gd name="connsiteY44" fmla="*/ 190759 h 523426"/>
              <a:gd name="connsiteX45" fmla="*/ 304753 w 609272"/>
              <a:gd name="connsiteY45" fmla="*/ 174106 h 523426"/>
              <a:gd name="connsiteX46" fmla="*/ 371164 w 609272"/>
              <a:gd name="connsiteY46" fmla="*/ 112648 h 523426"/>
              <a:gd name="connsiteX47" fmla="*/ 481254 w 609272"/>
              <a:gd name="connsiteY47" fmla="*/ 77756 h 523426"/>
              <a:gd name="connsiteX48" fmla="*/ 472121 w 609272"/>
              <a:gd name="connsiteY48" fmla="*/ 67843 h 523426"/>
              <a:gd name="connsiteX49" fmla="*/ 499664 w 609272"/>
              <a:gd name="connsiteY49" fmla="*/ 55 h 5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272" h="523426">
                <a:moveTo>
                  <a:pt x="231569" y="280751"/>
                </a:moveTo>
                <a:cubicBezTo>
                  <a:pt x="238020" y="290960"/>
                  <a:pt x="244670" y="301366"/>
                  <a:pt x="251519" y="311575"/>
                </a:cubicBezTo>
                <a:cubicBezTo>
                  <a:pt x="259757" y="323964"/>
                  <a:pt x="268888" y="336848"/>
                  <a:pt x="278714" y="349634"/>
                </a:cubicBezTo>
                <a:cubicBezTo>
                  <a:pt x="219063" y="427535"/>
                  <a:pt x="144028" y="473324"/>
                  <a:pt x="37927" y="467972"/>
                </a:cubicBezTo>
                <a:cubicBezTo>
                  <a:pt x="-12493" y="465395"/>
                  <a:pt x="-12791" y="386899"/>
                  <a:pt x="37927" y="389476"/>
                </a:cubicBezTo>
                <a:cubicBezTo>
                  <a:pt x="94402" y="392350"/>
                  <a:pt x="146708" y="381151"/>
                  <a:pt x="186806" y="339029"/>
                </a:cubicBezTo>
                <a:cubicBezTo>
                  <a:pt x="203878" y="321089"/>
                  <a:pt x="218170" y="301267"/>
                  <a:pt x="231569" y="280751"/>
                </a:cubicBezTo>
                <a:close/>
                <a:moveTo>
                  <a:pt x="54586" y="54942"/>
                </a:moveTo>
                <a:cubicBezTo>
                  <a:pt x="159416" y="54942"/>
                  <a:pt x="232777" y="106985"/>
                  <a:pt x="291446" y="191046"/>
                </a:cubicBezTo>
                <a:cubicBezTo>
                  <a:pt x="294027" y="194714"/>
                  <a:pt x="296508" y="198283"/>
                  <a:pt x="299090" y="202050"/>
                </a:cubicBezTo>
                <a:cubicBezTo>
                  <a:pt x="312094" y="221876"/>
                  <a:pt x="324503" y="242098"/>
                  <a:pt x="337607" y="261725"/>
                </a:cubicBezTo>
                <a:cubicBezTo>
                  <a:pt x="351207" y="281948"/>
                  <a:pt x="365700" y="301476"/>
                  <a:pt x="382874" y="319121"/>
                </a:cubicBezTo>
                <a:cubicBezTo>
                  <a:pt x="413052" y="350248"/>
                  <a:pt x="447400" y="363035"/>
                  <a:pt x="485123" y="366604"/>
                </a:cubicBezTo>
                <a:cubicBezTo>
                  <a:pt x="482740" y="363729"/>
                  <a:pt x="480457" y="360855"/>
                  <a:pt x="477975" y="357980"/>
                </a:cubicBezTo>
                <a:cubicBezTo>
                  <a:pt x="464177" y="341624"/>
                  <a:pt x="461894" y="318526"/>
                  <a:pt x="477975" y="302468"/>
                </a:cubicBezTo>
                <a:cubicBezTo>
                  <a:pt x="485321" y="295132"/>
                  <a:pt x="496341" y="290969"/>
                  <a:pt x="507062" y="290969"/>
                </a:cubicBezTo>
                <a:cubicBezTo>
                  <a:pt x="517088" y="290969"/>
                  <a:pt x="526916" y="294537"/>
                  <a:pt x="533567" y="302468"/>
                </a:cubicBezTo>
                <a:cubicBezTo>
                  <a:pt x="554910" y="327646"/>
                  <a:pt x="575162" y="353717"/>
                  <a:pt x="596505" y="378995"/>
                </a:cubicBezTo>
                <a:cubicBezTo>
                  <a:pt x="610303" y="392873"/>
                  <a:pt x="615664" y="415970"/>
                  <a:pt x="598490" y="434507"/>
                </a:cubicBezTo>
                <a:lnTo>
                  <a:pt x="527710" y="511035"/>
                </a:lnTo>
                <a:cubicBezTo>
                  <a:pt x="519669" y="519758"/>
                  <a:pt x="510437" y="523426"/>
                  <a:pt x="501602" y="523426"/>
                </a:cubicBezTo>
                <a:cubicBezTo>
                  <a:pt x="472218" y="523426"/>
                  <a:pt x="445812" y="484072"/>
                  <a:pt x="472118" y="455523"/>
                </a:cubicBezTo>
                <a:lnTo>
                  <a:pt x="481251" y="445610"/>
                </a:lnTo>
                <a:cubicBezTo>
                  <a:pt x="442635" y="442834"/>
                  <a:pt x="405508" y="433021"/>
                  <a:pt x="371160" y="410816"/>
                </a:cubicBezTo>
                <a:cubicBezTo>
                  <a:pt x="339493" y="390197"/>
                  <a:pt x="313980" y="362441"/>
                  <a:pt x="291446" y="332405"/>
                </a:cubicBezTo>
                <a:cubicBezTo>
                  <a:pt x="283504" y="321798"/>
                  <a:pt x="275959" y="310993"/>
                  <a:pt x="268713" y="300088"/>
                </a:cubicBezTo>
                <a:cubicBezTo>
                  <a:pt x="260175" y="287499"/>
                  <a:pt x="252134" y="274513"/>
                  <a:pt x="243895" y="261725"/>
                </a:cubicBezTo>
                <a:cubicBezTo>
                  <a:pt x="226721" y="234564"/>
                  <a:pt x="209150" y="207799"/>
                  <a:pt x="186814" y="184405"/>
                </a:cubicBezTo>
                <a:cubicBezTo>
                  <a:pt x="150580" y="146240"/>
                  <a:pt x="104420" y="133452"/>
                  <a:pt x="54188" y="133452"/>
                </a:cubicBezTo>
                <a:cubicBezTo>
                  <a:pt x="48729" y="133452"/>
                  <a:pt x="43368" y="133651"/>
                  <a:pt x="37908" y="133849"/>
                </a:cubicBezTo>
                <a:cubicBezTo>
                  <a:pt x="37114" y="133948"/>
                  <a:pt x="36320" y="133948"/>
                  <a:pt x="35526" y="133948"/>
                </a:cubicBezTo>
                <a:cubicBezTo>
                  <a:pt x="-12720" y="133948"/>
                  <a:pt x="-11727" y="57916"/>
                  <a:pt x="37908" y="55339"/>
                </a:cubicBezTo>
                <a:cubicBezTo>
                  <a:pt x="43567" y="55041"/>
                  <a:pt x="49126" y="54942"/>
                  <a:pt x="54586" y="54942"/>
                </a:cubicBezTo>
                <a:close/>
                <a:moveTo>
                  <a:pt x="499664" y="55"/>
                </a:moveTo>
                <a:cubicBezTo>
                  <a:pt x="509173" y="-498"/>
                  <a:pt x="519100" y="3015"/>
                  <a:pt x="527712" y="12333"/>
                </a:cubicBezTo>
                <a:lnTo>
                  <a:pt x="598490" y="88858"/>
                </a:lnTo>
                <a:cubicBezTo>
                  <a:pt x="615664" y="107394"/>
                  <a:pt x="610303" y="130590"/>
                  <a:pt x="596505" y="144467"/>
                </a:cubicBezTo>
                <a:cubicBezTo>
                  <a:pt x="575162" y="169645"/>
                  <a:pt x="554911" y="195715"/>
                  <a:pt x="533568" y="220992"/>
                </a:cubicBezTo>
                <a:cubicBezTo>
                  <a:pt x="519770" y="237347"/>
                  <a:pt x="492173" y="235068"/>
                  <a:pt x="477978" y="220992"/>
                </a:cubicBezTo>
                <a:cubicBezTo>
                  <a:pt x="461896" y="204834"/>
                  <a:pt x="464179" y="181837"/>
                  <a:pt x="477978" y="165383"/>
                </a:cubicBezTo>
                <a:cubicBezTo>
                  <a:pt x="480360" y="162607"/>
                  <a:pt x="482743" y="159633"/>
                  <a:pt x="485125" y="156759"/>
                </a:cubicBezTo>
                <a:cubicBezTo>
                  <a:pt x="447403" y="160327"/>
                  <a:pt x="413056" y="173114"/>
                  <a:pt x="382878" y="204240"/>
                </a:cubicBezTo>
                <a:cubicBezTo>
                  <a:pt x="370866" y="216531"/>
                  <a:pt x="360244" y="229814"/>
                  <a:pt x="350318" y="243493"/>
                </a:cubicBezTo>
                <a:cubicBezTo>
                  <a:pt x="344858" y="235266"/>
                  <a:pt x="339497" y="226840"/>
                  <a:pt x="334037" y="218315"/>
                </a:cubicBezTo>
                <a:cubicBezTo>
                  <a:pt x="328280" y="209295"/>
                  <a:pt x="322324" y="199878"/>
                  <a:pt x="316268" y="190759"/>
                </a:cubicBezTo>
                <a:cubicBezTo>
                  <a:pt x="312496" y="185009"/>
                  <a:pt x="308624" y="179458"/>
                  <a:pt x="304753" y="174106"/>
                </a:cubicBezTo>
                <a:cubicBezTo>
                  <a:pt x="324011" y="150613"/>
                  <a:pt x="345553" y="129301"/>
                  <a:pt x="371164" y="112648"/>
                </a:cubicBezTo>
                <a:cubicBezTo>
                  <a:pt x="405511" y="90345"/>
                  <a:pt x="442638" y="80531"/>
                  <a:pt x="481254" y="77756"/>
                </a:cubicBezTo>
                <a:lnTo>
                  <a:pt x="472121" y="67843"/>
                </a:lnTo>
                <a:cubicBezTo>
                  <a:pt x="446361" y="39964"/>
                  <a:pt x="471134" y="1714"/>
                  <a:pt x="499664" y="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56" name="组合 55">
            <a:extLst>
              <a:ext uri="{FF2B5EF4-FFF2-40B4-BE49-F238E27FC236}">
                <a16:creationId xmlns:a16="http://schemas.microsoft.com/office/drawing/2014/main" xmlns="" id="{CDFFE135-9E34-4810-B304-72888D54BE44}"/>
              </a:ext>
            </a:extLst>
          </p:cNvPr>
          <p:cNvGrpSpPr/>
          <p:nvPr/>
        </p:nvGrpSpPr>
        <p:grpSpPr>
          <a:xfrm>
            <a:off x="7256296" y="3818643"/>
            <a:ext cx="3410909" cy="683018"/>
            <a:chOff x="922668" y="2787490"/>
            <a:chExt cx="3410909" cy="683018"/>
          </a:xfrm>
        </p:grpSpPr>
        <p:sp>
          <p:nvSpPr>
            <p:cNvPr id="57" name="文本框 56">
              <a:extLst>
                <a:ext uri="{FF2B5EF4-FFF2-40B4-BE49-F238E27FC236}">
                  <a16:creationId xmlns:a16="http://schemas.microsoft.com/office/drawing/2014/main" xmlns="" id="{7147ACF6-C7B9-4D21-A82C-DA62BA09DC64}"/>
                </a:ext>
              </a:extLst>
            </p:cNvPr>
            <p:cNvSpPr txBox="1"/>
            <p:nvPr/>
          </p:nvSpPr>
          <p:spPr>
            <a:xfrm>
              <a:off x="922668" y="2787490"/>
              <a:ext cx="2954655" cy="461665"/>
            </a:xfrm>
            <a:prstGeom prst="rect">
              <a:avLst/>
            </a:prstGeom>
            <a:noFill/>
          </p:spPr>
          <p:txBody>
            <a:bodyPr wrap="none" rtlCol="0">
              <a:spAutoFit/>
              <a:scene3d>
                <a:camera prst="orthographicFront"/>
                <a:lightRig rig="threePt" dir="t"/>
              </a:scene3d>
              <a:sp3d contourW="12700"/>
            </a:bodyPr>
            <a:lstStyle/>
            <a:p>
              <a:r>
                <a:rPr lang="zh-CN" altLang="en-US" sz="24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测试方向就业信息</a:t>
              </a:r>
              <a:endParaRPr lang="zh-CN" altLang="en-US" sz="24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58" name="文本框 57">
              <a:extLst>
                <a:ext uri="{FF2B5EF4-FFF2-40B4-BE49-F238E27FC236}">
                  <a16:creationId xmlns:a16="http://schemas.microsoft.com/office/drawing/2014/main" xmlns="" id="{8EFEB5C4-7C70-4E92-A919-227D7E48511B}"/>
                </a:ext>
              </a:extLst>
            </p:cNvPr>
            <p:cNvSpPr txBox="1"/>
            <p:nvPr/>
          </p:nvSpPr>
          <p:spPr>
            <a:xfrm>
              <a:off x="941718" y="3172157"/>
              <a:ext cx="3391859" cy="298351"/>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Test </a:t>
              </a: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direction employment information</a:t>
              </a:r>
              <a:endParaRPr lang="en-US" altLang="zh-CN" sz="1200"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grpSp>
      <p:sp>
        <p:nvSpPr>
          <p:cNvPr id="83" name="Oval 66">
            <a:extLst>
              <a:ext uri="{FF2B5EF4-FFF2-40B4-BE49-F238E27FC236}">
                <a16:creationId xmlns:a16="http://schemas.microsoft.com/office/drawing/2014/main" xmlns="" id="{BCE57EF1-FAC1-4C0F-BD17-1DFBE3D9A925}"/>
              </a:ext>
            </a:extLst>
          </p:cNvPr>
          <p:cNvSpPr/>
          <p:nvPr/>
        </p:nvSpPr>
        <p:spPr>
          <a:xfrm>
            <a:off x="7435916" y="5159649"/>
            <a:ext cx="196265" cy="243370"/>
          </a:xfrm>
          <a:custGeom>
            <a:avLst/>
            <a:gdLst>
              <a:gd name="connsiteX0" fmla="*/ 235184 w 470318"/>
              <a:gd name="connsiteY0" fmla="*/ 278008 h 583199"/>
              <a:gd name="connsiteX1" fmla="*/ 189784 w 470318"/>
              <a:gd name="connsiteY1" fmla="*/ 429004 h 583199"/>
              <a:gd name="connsiteX2" fmla="*/ 280585 w 470318"/>
              <a:gd name="connsiteY2" fmla="*/ 429004 h 583199"/>
              <a:gd name="connsiteX3" fmla="*/ 235184 w 470318"/>
              <a:gd name="connsiteY3" fmla="*/ 106571 h 583199"/>
              <a:gd name="connsiteX4" fmla="*/ 300436 w 470318"/>
              <a:gd name="connsiteY4" fmla="*/ 171626 h 583199"/>
              <a:gd name="connsiteX5" fmla="*/ 278270 w 470318"/>
              <a:gd name="connsiteY5" fmla="*/ 220151 h 583199"/>
              <a:gd name="connsiteX6" fmla="*/ 376282 w 470318"/>
              <a:gd name="connsiteY6" fmla="*/ 545961 h 583199"/>
              <a:gd name="connsiteX7" fmla="*/ 356875 w 470318"/>
              <a:gd name="connsiteY7" fmla="*/ 581955 h 583199"/>
              <a:gd name="connsiteX8" fmla="*/ 348507 w 470318"/>
              <a:gd name="connsiteY8" fmla="*/ 583199 h 583199"/>
              <a:gd name="connsiteX9" fmla="*/ 320822 w 470318"/>
              <a:gd name="connsiteY9" fmla="*/ 562580 h 583199"/>
              <a:gd name="connsiteX10" fmla="*/ 292157 w 470318"/>
              <a:gd name="connsiteY10" fmla="*/ 467575 h 583199"/>
              <a:gd name="connsiteX11" fmla="*/ 178211 w 470318"/>
              <a:gd name="connsiteY11" fmla="*/ 467575 h 583199"/>
              <a:gd name="connsiteX12" fmla="*/ 149636 w 470318"/>
              <a:gd name="connsiteY12" fmla="*/ 562580 h 583199"/>
              <a:gd name="connsiteX13" fmla="*/ 113582 w 470318"/>
              <a:gd name="connsiteY13" fmla="*/ 581955 h 583199"/>
              <a:gd name="connsiteX14" fmla="*/ 94176 w 470318"/>
              <a:gd name="connsiteY14" fmla="*/ 545961 h 583199"/>
              <a:gd name="connsiteX15" fmla="*/ 192098 w 470318"/>
              <a:gd name="connsiteY15" fmla="*/ 220151 h 583199"/>
              <a:gd name="connsiteX16" fmla="*/ 170021 w 470318"/>
              <a:gd name="connsiteY16" fmla="*/ 171626 h 583199"/>
              <a:gd name="connsiteX17" fmla="*/ 235184 w 470318"/>
              <a:gd name="connsiteY17" fmla="*/ 106571 h 583199"/>
              <a:gd name="connsiteX18" fmla="*/ 321832 w 470318"/>
              <a:gd name="connsiteY18" fmla="*/ 65909 h 583199"/>
              <a:gd name="connsiteX19" fmla="*/ 335491 w 470318"/>
              <a:gd name="connsiteY19" fmla="*/ 71575 h 583199"/>
              <a:gd name="connsiteX20" fmla="*/ 376960 w 470318"/>
              <a:gd name="connsiteY20" fmla="*/ 171648 h 583199"/>
              <a:gd name="connsiteX21" fmla="*/ 335491 w 470318"/>
              <a:gd name="connsiteY21" fmla="*/ 271722 h 583199"/>
              <a:gd name="connsiteX22" fmla="*/ 321787 w 470318"/>
              <a:gd name="connsiteY22" fmla="*/ 277410 h 583199"/>
              <a:gd name="connsiteX23" fmla="*/ 308172 w 470318"/>
              <a:gd name="connsiteY23" fmla="*/ 271722 h 583199"/>
              <a:gd name="connsiteX24" fmla="*/ 308172 w 470318"/>
              <a:gd name="connsiteY24" fmla="*/ 244526 h 583199"/>
              <a:gd name="connsiteX25" fmla="*/ 338339 w 470318"/>
              <a:gd name="connsiteY25" fmla="*/ 171648 h 583199"/>
              <a:gd name="connsiteX26" fmla="*/ 308172 w 470318"/>
              <a:gd name="connsiteY26" fmla="*/ 98859 h 583199"/>
              <a:gd name="connsiteX27" fmla="*/ 308172 w 470318"/>
              <a:gd name="connsiteY27" fmla="*/ 71575 h 583199"/>
              <a:gd name="connsiteX28" fmla="*/ 321832 w 470318"/>
              <a:gd name="connsiteY28" fmla="*/ 65909 h 583199"/>
              <a:gd name="connsiteX29" fmla="*/ 148627 w 470318"/>
              <a:gd name="connsiteY29" fmla="*/ 65909 h 583199"/>
              <a:gd name="connsiteX30" fmla="*/ 162287 w 470318"/>
              <a:gd name="connsiteY30" fmla="*/ 71575 h 583199"/>
              <a:gd name="connsiteX31" fmla="*/ 162287 w 470318"/>
              <a:gd name="connsiteY31" fmla="*/ 98859 h 583199"/>
              <a:gd name="connsiteX32" fmla="*/ 132120 w 470318"/>
              <a:gd name="connsiteY32" fmla="*/ 171648 h 583199"/>
              <a:gd name="connsiteX33" fmla="*/ 162287 w 470318"/>
              <a:gd name="connsiteY33" fmla="*/ 244526 h 583199"/>
              <a:gd name="connsiteX34" fmla="*/ 162287 w 470318"/>
              <a:gd name="connsiteY34" fmla="*/ 271722 h 583199"/>
              <a:gd name="connsiteX35" fmla="*/ 148672 w 470318"/>
              <a:gd name="connsiteY35" fmla="*/ 277410 h 583199"/>
              <a:gd name="connsiteX36" fmla="*/ 134967 w 470318"/>
              <a:gd name="connsiteY36" fmla="*/ 271722 h 583199"/>
              <a:gd name="connsiteX37" fmla="*/ 93499 w 470318"/>
              <a:gd name="connsiteY37" fmla="*/ 171648 h 583199"/>
              <a:gd name="connsiteX38" fmla="*/ 134967 w 470318"/>
              <a:gd name="connsiteY38" fmla="*/ 71575 h 583199"/>
              <a:gd name="connsiteX39" fmla="*/ 148627 w 470318"/>
              <a:gd name="connsiteY39" fmla="*/ 65909 h 583199"/>
              <a:gd name="connsiteX40" fmla="*/ 387869 w 470318"/>
              <a:gd name="connsiteY40" fmla="*/ 0 h 583199"/>
              <a:gd name="connsiteX41" fmla="*/ 401449 w 470318"/>
              <a:gd name="connsiteY41" fmla="*/ 5665 h 583199"/>
              <a:gd name="connsiteX42" fmla="*/ 470318 w 470318"/>
              <a:gd name="connsiteY42" fmla="*/ 171648 h 583199"/>
              <a:gd name="connsiteX43" fmla="*/ 401449 w 470318"/>
              <a:gd name="connsiteY43" fmla="*/ 337631 h 583199"/>
              <a:gd name="connsiteX44" fmla="*/ 387835 w 470318"/>
              <a:gd name="connsiteY44" fmla="*/ 343318 h 583199"/>
              <a:gd name="connsiteX45" fmla="*/ 374221 w 470318"/>
              <a:gd name="connsiteY45" fmla="*/ 337631 h 583199"/>
              <a:gd name="connsiteX46" fmla="*/ 374221 w 470318"/>
              <a:gd name="connsiteY46" fmla="*/ 310353 h 583199"/>
              <a:gd name="connsiteX47" fmla="*/ 431702 w 470318"/>
              <a:gd name="connsiteY47" fmla="*/ 171648 h 583199"/>
              <a:gd name="connsiteX48" fmla="*/ 374221 w 470318"/>
              <a:gd name="connsiteY48" fmla="*/ 32944 h 583199"/>
              <a:gd name="connsiteX49" fmla="*/ 374221 w 470318"/>
              <a:gd name="connsiteY49" fmla="*/ 5665 h 583199"/>
              <a:gd name="connsiteX50" fmla="*/ 387869 w 470318"/>
              <a:gd name="connsiteY50" fmla="*/ 0 h 583199"/>
              <a:gd name="connsiteX51" fmla="*/ 82570 w 470318"/>
              <a:gd name="connsiteY51" fmla="*/ 0 h 583199"/>
              <a:gd name="connsiteX52" fmla="*/ 96235 w 470318"/>
              <a:gd name="connsiteY52" fmla="*/ 5665 h 583199"/>
              <a:gd name="connsiteX53" fmla="*/ 96235 w 470318"/>
              <a:gd name="connsiteY53" fmla="*/ 32944 h 583199"/>
              <a:gd name="connsiteX54" fmla="*/ 38636 w 470318"/>
              <a:gd name="connsiteY54" fmla="*/ 171648 h 583199"/>
              <a:gd name="connsiteX55" fmla="*/ 96235 w 470318"/>
              <a:gd name="connsiteY55" fmla="*/ 310353 h 583199"/>
              <a:gd name="connsiteX56" fmla="*/ 96235 w 470318"/>
              <a:gd name="connsiteY56" fmla="*/ 337631 h 583199"/>
              <a:gd name="connsiteX57" fmla="*/ 82525 w 470318"/>
              <a:gd name="connsiteY57" fmla="*/ 343318 h 583199"/>
              <a:gd name="connsiteX58" fmla="*/ 68904 w 470318"/>
              <a:gd name="connsiteY58" fmla="*/ 337631 h 583199"/>
              <a:gd name="connsiteX59" fmla="*/ 0 w 470318"/>
              <a:gd name="connsiteY59" fmla="*/ 171648 h 583199"/>
              <a:gd name="connsiteX60" fmla="*/ 68904 w 470318"/>
              <a:gd name="connsiteY60" fmla="*/ 5665 h 583199"/>
              <a:gd name="connsiteX61" fmla="*/ 82570 w 470318"/>
              <a:gd name="connsiteY61" fmla="*/ 0 h 58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0318" h="583199">
                <a:moveTo>
                  <a:pt x="235184" y="278008"/>
                </a:moveTo>
                <a:lnTo>
                  <a:pt x="189784" y="429004"/>
                </a:lnTo>
                <a:lnTo>
                  <a:pt x="280585" y="429004"/>
                </a:lnTo>
                <a:close/>
                <a:moveTo>
                  <a:pt x="235184" y="106571"/>
                </a:moveTo>
                <a:cubicBezTo>
                  <a:pt x="271238" y="106571"/>
                  <a:pt x="300436" y="135633"/>
                  <a:pt x="300436" y="171626"/>
                </a:cubicBezTo>
                <a:cubicBezTo>
                  <a:pt x="300436" y="191001"/>
                  <a:pt x="291712" y="208242"/>
                  <a:pt x="278270" y="220151"/>
                </a:cubicBezTo>
                <a:lnTo>
                  <a:pt x="376282" y="545961"/>
                </a:lnTo>
                <a:cubicBezTo>
                  <a:pt x="380911" y="561247"/>
                  <a:pt x="372187" y="577422"/>
                  <a:pt x="356875" y="581955"/>
                </a:cubicBezTo>
                <a:cubicBezTo>
                  <a:pt x="354116" y="582843"/>
                  <a:pt x="351267" y="583199"/>
                  <a:pt x="348507" y="583199"/>
                </a:cubicBezTo>
                <a:cubicBezTo>
                  <a:pt x="336044" y="583199"/>
                  <a:pt x="324561" y="575111"/>
                  <a:pt x="320822" y="562580"/>
                </a:cubicBezTo>
                <a:lnTo>
                  <a:pt x="292157" y="467575"/>
                </a:lnTo>
                <a:lnTo>
                  <a:pt x="178211" y="467575"/>
                </a:lnTo>
                <a:lnTo>
                  <a:pt x="149636" y="562580"/>
                </a:lnTo>
                <a:cubicBezTo>
                  <a:pt x="145007" y="577866"/>
                  <a:pt x="128894" y="586487"/>
                  <a:pt x="113582" y="581955"/>
                </a:cubicBezTo>
                <a:cubicBezTo>
                  <a:pt x="98182" y="577422"/>
                  <a:pt x="89547" y="561247"/>
                  <a:pt x="94176" y="545961"/>
                </a:cubicBezTo>
                <a:lnTo>
                  <a:pt x="192098" y="220151"/>
                </a:lnTo>
                <a:cubicBezTo>
                  <a:pt x="178656" y="208242"/>
                  <a:pt x="170021" y="191001"/>
                  <a:pt x="170021" y="171626"/>
                </a:cubicBezTo>
                <a:cubicBezTo>
                  <a:pt x="170021" y="135633"/>
                  <a:pt x="199220" y="106571"/>
                  <a:pt x="235184" y="106571"/>
                </a:cubicBezTo>
                <a:close/>
                <a:moveTo>
                  <a:pt x="321832" y="65909"/>
                </a:moveTo>
                <a:cubicBezTo>
                  <a:pt x="326770" y="65909"/>
                  <a:pt x="331709" y="67797"/>
                  <a:pt x="335491" y="71575"/>
                </a:cubicBezTo>
                <a:cubicBezTo>
                  <a:pt x="362277" y="98237"/>
                  <a:pt x="376960" y="133787"/>
                  <a:pt x="376960" y="171648"/>
                </a:cubicBezTo>
                <a:cubicBezTo>
                  <a:pt x="376960" y="209509"/>
                  <a:pt x="362277" y="245059"/>
                  <a:pt x="335491" y="271722"/>
                </a:cubicBezTo>
                <a:cubicBezTo>
                  <a:pt x="331665" y="275544"/>
                  <a:pt x="326770" y="277410"/>
                  <a:pt x="321787" y="277410"/>
                </a:cubicBezTo>
                <a:cubicBezTo>
                  <a:pt x="316893" y="277410"/>
                  <a:pt x="311909" y="275544"/>
                  <a:pt x="308172" y="271722"/>
                </a:cubicBezTo>
                <a:cubicBezTo>
                  <a:pt x="300608" y="264168"/>
                  <a:pt x="300608" y="251992"/>
                  <a:pt x="308172" y="244526"/>
                </a:cubicBezTo>
                <a:cubicBezTo>
                  <a:pt x="327660" y="225062"/>
                  <a:pt x="338339" y="199200"/>
                  <a:pt x="338339" y="171648"/>
                </a:cubicBezTo>
                <a:cubicBezTo>
                  <a:pt x="338339" y="144186"/>
                  <a:pt x="327660" y="118323"/>
                  <a:pt x="308172" y="98859"/>
                </a:cubicBezTo>
                <a:cubicBezTo>
                  <a:pt x="300608" y="91305"/>
                  <a:pt x="300608" y="79040"/>
                  <a:pt x="308172" y="71575"/>
                </a:cubicBezTo>
                <a:cubicBezTo>
                  <a:pt x="311954" y="67797"/>
                  <a:pt x="316893" y="65909"/>
                  <a:pt x="321832" y="65909"/>
                </a:cubicBezTo>
                <a:close/>
                <a:moveTo>
                  <a:pt x="148627" y="65909"/>
                </a:moveTo>
                <a:cubicBezTo>
                  <a:pt x="153566" y="65909"/>
                  <a:pt x="158505" y="67797"/>
                  <a:pt x="162287" y="71575"/>
                </a:cubicBezTo>
                <a:cubicBezTo>
                  <a:pt x="169851" y="79040"/>
                  <a:pt x="169851" y="91305"/>
                  <a:pt x="162287" y="98859"/>
                </a:cubicBezTo>
                <a:cubicBezTo>
                  <a:pt x="142798" y="118323"/>
                  <a:pt x="132120" y="144186"/>
                  <a:pt x="132120" y="171648"/>
                </a:cubicBezTo>
                <a:cubicBezTo>
                  <a:pt x="132120" y="199200"/>
                  <a:pt x="142798" y="225062"/>
                  <a:pt x="162287" y="244526"/>
                </a:cubicBezTo>
                <a:cubicBezTo>
                  <a:pt x="169851" y="251992"/>
                  <a:pt x="169851" y="264257"/>
                  <a:pt x="162287" y="271722"/>
                </a:cubicBezTo>
                <a:cubicBezTo>
                  <a:pt x="158549" y="275544"/>
                  <a:pt x="153566" y="277410"/>
                  <a:pt x="148672" y="277410"/>
                </a:cubicBezTo>
                <a:cubicBezTo>
                  <a:pt x="143688" y="277410"/>
                  <a:pt x="138705" y="275544"/>
                  <a:pt x="134967" y="271722"/>
                </a:cubicBezTo>
                <a:cubicBezTo>
                  <a:pt x="108182" y="245059"/>
                  <a:pt x="93499" y="209509"/>
                  <a:pt x="93499" y="171648"/>
                </a:cubicBezTo>
                <a:cubicBezTo>
                  <a:pt x="93499" y="133787"/>
                  <a:pt x="108182" y="98237"/>
                  <a:pt x="134967" y="71575"/>
                </a:cubicBezTo>
                <a:cubicBezTo>
                  <a:pt x="138749" y="67797"/>
                  <a:pt x="143688" y="65909"/>
                  <a:pt x="148627" y="65909"/>
                </a:cubicBezTo>
                <a:close/>
                <a:moveTo>
                  <a:pt x="387869" y="0"/>
                </a:moveTo>
                <a:cubicBezTo>
                  <a:pt x="392796" y="0"/>
                  <a:pt x="397712" y="1889"/>
                  <a:pt x="401449" y="5665"/>
                </a:cubicBezTo>
                <a:cubicBezTo>
                  <a:pt x="445849" y="50004"/>
                  <a:pt x="470318" y="108916"/>
                  <a:pt x="470318" y="171648"/>
                </a:cubicBezTo>
                <a:cubicBezTo>
                  <a:pt x="470318" y="234381"/>
                  <a:pt x="445938" y="293292"/>
                  <a:pt x="401449" y="337631"/>
                </a:cubicBezTo>
                <a:cubicBezTo>
                  <a:pt x="397712" y="341452"/>
                  <a:pt x="392818" y="343318"/>
                  <a:pt x="387835" y="343318"/>
                </a:cubicBezTo>
                <a:cubicBezTo>
                  <a:pt x="382941" y="343318"/>
                  <a:pt x="377959" y="341452"/>
                  <a:pt x="374221" y="337631"/>
                </a:cubicBezTo>
                <a:cubicBezTo>
                  <a:pt x="366658" y="330079"/>
                  <a:pt x="366658" y="317905"/>
                  <a:pt x="374221" y="310353"/>
                </a:cubicBezTo>
                <a:cubicBezTo>
                  <a:pt x="411325" y="273300"/>
                  <a:pt x="431702" y="224073"/>
                  <a:pt x="431702" y="171648"/>
                </a:cubicBezTo>
                <a:cubicBezTo>
                  <a:pt x="431702" y="119223"/>
                  <a:pt x="411325" y="69908"/>
                  <a:pt x="374221" y="32944"/>
                </a:cubicBezTo>
                <a:cubicBezTo>
                  <a:pt x="366658" y="25391"/>
                  <a:pt x="366658" y="13129"/>
                  <a:pt x="374221" y="5665"/>
                </a:cubicBezTo>
                <a:cubicBezTo>
                  <a:pt x="378003" y="1889"/>
                  <a:pt x="382941" y="0"/>
                  <a:pt x="387869" y="0"/>
                </a:cubicBezTo>
                <a:close/>
                <a:moveTo>
                  <a:pt x="82570" y="0"/>
                </a:moveTo>
                <a:cubicBezTo>
                  <a:pt x="87510" y="0"/>
                  <a:pt x="92451" y="1889"/>
                  <a:pt x="96235" y="5665"/>
                </a:cubicBezTo>
                <a:cubicBezTo>
                  <a:pt x="103802" y="13129"/>
                  <a:pt x="103802" y="25391"/>
                  <a:pt x="96235" y="32944"/>
                </a:cubicBezTo>
                <a:cubicBezTo>
                  <a:pt x="59112" y="69908"/>
                  <a:pt x="38636" y="119223"/>
                  <a:pt x="38636" y="171648"/>
                </a:cubicBezTo>
                <a:cubicBezTo>
                  <a:pt x="38636" y="224073"/>
                  <a:pt x="59112" y="273300"/>
                  <a:pt x="96235" y="310353"/>
                </a:cubicBezTo>
                <a:cubicBezTo>
                  <a:pt x="103802" y="317905"/>
                  <a:pt x="103802" y="330079"/>
                  <a:pt x="96235" y="337631"/>
                </a:cubicBezTo>
                <a:cubicBezTo>
                  <a:pt x="92407" y="341452"/>
                  <a:pt x="87510" y="343318"/>
                  <a:pt x="82525" y="343318"/>
                </a:cubicBezTo>
                <a:cubicBezTo>
                  <a:pt x="77629" y="343318"/>
                  <a:pt x="72732" y="341452"/>
                  <a:pt x="68904" y="337631"/>
                </a:cubicBezTo>
                <a:cubicBezTo>
                  <a:pt x="24481" y="293292"/>
                  <a:pt x="0" y="234381"/>
                  <a:pt x="0" y="171648"/>
                </a:cubicBezTo>
                <a:cubicBezTo>
                  <a:pt x="0" y="108916"/>
                  <a:pt x="24481" y="50004"/>
                  <a:pt x="68904" y="5665"/>
                </a:cubicBezTo>
                <a:cubicBezTo>
                  <a:pt x="72688" y="1889"/>
                  <a:pt x="77629" y="0"/>
                  <a:pt x="825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63" name="组合 62">
            <a:extLst>
              <a:ext uri="{FF2B5EF4-FFF2-40B4-BE49-F238E27FC236}">
                <a16:creationId xmlns:a16="http://schemas.microsoft.com/office/drawing/2014/main" xmlns="" id="{6D269F33-FF62-44AF-9F05-73E2EB00A38A}"/>
              </a:ext>
            </a:extLst>
          </p:cNvPr>
          <p:cNvGrpSpPr/>
          <p:nvPr/>
        </p:nvGrpSpPr>
        <p:grpSpPr>
          <a:xfrm>
            <a:off x="7934843" y="5009781"/>
            <a:ext cx="3410909" cy="683018"/>
            <a:chOff x="922668" y="2787490"/>
            <a:chExt cx="3410909" cy="683018"/>
          </a:xfrm>
        </p:grpSpPr>
        <p:sp>
          <p:nvSpPr>
            <p:cNvPr id="64" name="文本框 63">
              <a:extLst>
                <a:ext uri="{FF2B5EF4-FFF2-40B4-BE49-F238E27FC236}">
                  <a16:creationId xmlns:a16="http://schemas.microsoft.com/office/drawing/2014/main" xmlns="" id="{F28DE8D9-D0F7-4307-9C8B-10A45BDAABE0}"/>
                </a:ext>
              </a:extLst>
            </p:cNvPr>
            <p:cNvSpPr txBox="1"/>
            <p:nvPr/>
          </p:nvSpPr>
          <p:spPr>
            <a:xfrm>
              <a:off x="922668" y="2787490"/>
              <a:ext cx="2954655" cy="461665"/>
            </a:xfrm>
            <a:prstGeom prst="rect">
              <a:avLst/>
            </a:prstGeom>
            <a:noFill/>
          </p:spPr>
          <p:txBody>
            <a:bodyPr wrap="none" rtlCol="0">
              <a:spAutoFit/>
              <a:scene3d>
                <a:camera prst="orthographicFront"/>
                <a:lightRig rig="threePt" dir="t"/>
              </a:scene3d>
              <a:sp3d contourW="12700"/>
            </a:bodyPr>
            <a:lstStyle/>
            <a:p>
              <a:r>
                <a:rPr lang="zh-CN" altLang="en-US" sz="24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测试方向就业案例</a:t>
              </a:r>
              <a:endParaRPr lang="zh-CN" altLang="en-US" sz="24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65" name="文本框 64">
              <a:extLst>
                <a:ext uri="{FF2B5EF4-FFF2-40B4-BE49-F238E27FC236}">
                  <a16:creationId xmlns:a16="http://schemas.microsoft.com/office/drawing/2014/main" xmlns="" id="{1F643BAE-F98A-4B11-950F-9B4942A8A005}"/>
                </a:ext>
              </a:extLst>
            </p:cNvPr>
            <p:cNvSpPr txBox="1"/>
            <p:nvPr/>
          </p:nvSpPr>
          <p:spPr>
            <a:xfrm>
              <a:off x="941718" y="3172157"/>
              <a:ext cx="3391859" cy="298351"/>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Future </a:t>
              </a:r>
              <a:r>
                <a:rPr lang="en-US" altLang="zh-CN" sz="12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development of testing direction</a:t>
              </a:r>
              <a:endParaRPr lang="en-US" altLang="zh-CN" sz="1200"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grpSp>
      <p:sp>
        <p:nvSpPr>
          <p:cNvPr id="68" name="文本框 67">
            <a:extLst>
              <a:ext uri="{FF2B5EF4-FFF2-40B4-BE49-F238E27FC236}">
                <a16:creationId xmlns:a16="http://schemas.microsoft.com/office/drawing/2014/main" xmlns="" id="{DECF18A4-1DF7-42A7-90AB-57A8CCA0ADC6}"/>
              </a:ext>
            </a:extLst>
          </p:cNvPr>
          <p:cNvSpPr txBox="1"/>
          <p:nvPr/>
        </p:nvSpPr>
        <p:spPr>
          <a:xfrm>
            <a:off x="1920644" y="2866525"/>
            <a:ext cx="3467616" cy="830997"/>
          </a:xfrm>
          <a:prstGeom prst="rect">
            <a:avLst/>
          </a:prstGeom>
          <a:noFill/>
        </p:spPr>
        <p:txBody>
          <a:bodyPr wrap="none" rtlCol="0">
            <a:spAutoFit/>
            <a:scene3d>
              <a:camera prst="orthographicFront"/>
              <a:lightRig rig="threePt" dir="t"/>
            </a:scene3d>
            <a:sp3d contourW="12700"/>
          </a:bodyPr>
          <a:lstStyle/>
          <a:p>
            <a:r>
              <a:rPr lang="en-US" altLang="zh-CN" sz="4800" b="1" spc="600" dirty="0">
                <a:solidFill>
                  <a:srgbClr val="0BA8B1"/>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CONTENT</a:t>
            </a:r>
            <a:endParaRPr lang="zh-CN" altLang="en-US" sz="4800" b="1" spc="600" dirty="0">
              <a:solidFill>
                <a:srgbClr val="0BA8B1"/>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69" name="文本框 68">
            <a:extLst>
              <a:ext uri="{FF2B5EF4-FFF2-40B4-BE49-F238E27FC236}">
                <a16:creationId xmlns:a16="http://schemas.microsoft.com/office/drawing/2014/main" xmlns="" id="{7E44DC17-2B47-4156-BAD1-04D6FFFBE681}"/>
              </a:ext>
            </a:extLst>
          </p:cNvPr>
          <p:cNvSpPr txBox="1"/>
          <p:nvPr/>
        </p:nvSpPr>
        <p:spPr>
          <a:xfrm>
            <a:off x="1843730" y="1908218"/>
            <a:ext cx="1877437" cy="1015663"/>
          </a:xfrm>
          <a:prstGeom prst="rect">
            <a:avLst/>
          </a:prstGeom>
          <a:noFill/>
        </p:spPr>
        <p:txBody>
          <a:bodyPr wrap="none" rtlCol="0">
            <a:spAutoFit/>
            <a:scene3d>
              <a:camera prst="orthographicFront"/>
              <a:lightRig rig="threePt" dir="t"/>
            </a:scene3d>
            <a:sp3d contourW="12700"/>
          </a:bodyPr>
          <a:lstStyle/>
          <a:p>
            <a:r>
              <a:rPr lang="zh-CN" altLang="en-US" sz="6000" spc="600" dirty="0">
                <a:solidFill>
                  <a:srgbClr val="0BA8B1"/>
                </a:solidFill>
                <a:latin typeface="iekie jianyuanti" panose="02010601030101010101" pitchFamily="2" charset="-122"/>
                <a:ea typeface="iekie jianyuanti" panose="02010601030101010101" pitchFamily="2" charset="-122"/>
                <a:sym typeface="iekie jianyuanti" panose="02010601030101010101" pitchFamily="2" charset="-122"/>
              </a:rPr>
              <a:t>目录</a:t>
            </a:r>
          </a:p>
        </p:txBody>
      </p:sp>
      <p:grpSp>
        <p:nvGrpSpPr>
          <p:cNvPr id="35" name="组合 34">
            <a:extLst>
              <a:ext uri="{FF2B5EF4-FFF2-40B4-BE49-F238E27FC236}">
                <a16:creationId xmlns:a16="http://schemas.microsoft.com/office/drawing/2014/main" xmlns="" id="{B175154B-D05D-4ECA-B7D4-0370F3FC926B}"/>
              </a:ext>
            </a:extLst>
          </p:cNvPr>
          <p:cNvGrpSpPr/>
          <p:nvPr/>
        </p:nvGrpSpPr>
        <p:grpSpPr>
          <a:xfrm>
            <a:off x="527844" y="5472929"/>
            <a:ext cx="113063" cy="908821"/>
            <a:chOff x="1899497" y="-32521"/>
            <a:chExt cx="205665" cy="1653174"/>
          </a:xfrm>
          <a:solidFill>
            <a:schemeClr val="accent1"/>
          </a:solidFill>
        </p:grpSpPr>
        <p:sp>
          <p:nvSpPr>
            <p:cNvPr id="36" name="椭圆 35">
              <a:extLst>
                <a:ext uri="{FF2B5EF4-FFF2-40B4-BE49-F238E27FC236}">
                  <a16:creationId xmlns:a16="http://schemas.microsoft.com/office/drawing/2014/main" xmlns="" id="{DE3416F4-5598-441F-B0E8-574BFA522FEC}"/>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椭圆 36">
              <a:extLst>
                <a:ext uri="{FF2B5EF4-FFF2-40B4-BE49-F238E27FC236}">
                  <a16:creationId xmlns:a16="http://schemas.microsoft.com/office/drawing/2014/main" xmlns="" id="{5CB6590B-0E5A-48EB-9C07-4BB18A09C9A3}"/>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8" name="椭圆 37">
              <a:extLst>
                <a:ext uri="{FF2B5EF4-FFF2-40B4-BE49-F238E27FC236}">
                  <a16:creationId xmlns:a16="http://schemas.microsoft.com/office/drawing/2014/main" xmlns="" id="{7D787F42-FFBA-42E6-A8BB-1E54A014CA77}"/>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9" name="椭圆 38">
              <a:extLst>
                <a:ext uri="{FF2B5EF4-FFF2-40B4-BE49-F238E27FC236}">
                  <a16:creationId xmlns:a16="http://schemas.microsoft.com/office/drawing/2014/main" xmlns="" id="{72797AD5-A75E-4A4F-A07C-227336A9B401}"/>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grpSp>
        <p:nvGrpSpPr>
          <p:cNvPr id="40" name="组合 39">
            <a:extLst>
              <a:ext uri="{FF2B5EF4-FFF2-40B4-BE49-F238E27FC236}">
                <a16:creationId xmlns:a16="http://schemas.microsoft.com/office/drawing/2014/main" xmlns="" id="{FAAD30B2-F271-4361-A9A8-555E4ADB8530}"/>
              </a:ext>
            </a:extLst>
          </p:cNvPr>
          <p:cNvGrpSpPr/>
          <p:nvPr/>
        </p:nvGrpSpPr>
        <p:grpSpPr>
          <a:xfrm>
            <a:off x="8131776" y="227077"/>
            <a:ext cx="3639573" cy="247262"/>
            <a:chOff x="667507" y="324697"/>
            <a:chExt cx="3639573" cy="247262"/>
          </a:xfrm>
        </p:grpSpPr>
        <p:sp>
          <p:nvSpPr>
            <p:cNvPr id="41" name="文本框 40">
              <a:extLst>
                <a:ext uri="{FF2B5EF4-FFF2-40B4-BE49-F238E27FC236}">
                  <a16:creationId xmlns:a16="http://schemas.microsoft.com/office/drawing/2014/main" xmlns="" id="{24C15874-B6B3-419A-AFD8-CB738C1FF13C}"/>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42" name="文本框 41">
              <a:extLst>
                <a:ext uri="{FF2B5EF4-FFF2-40B4-BE49-F238E27FC236}">
                  <a16:creationId xmlns:a16="http://schemas.microsoft.com/office/drawing/2014/main" xmlns="" id="{A2769BF9-857C-440E-9974-0408963C8A9B}"/>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43" name="文本框 42">
              <a:extLst>
                <a:ext uri="{FF2B5EF4-FFF2-40B4-BE49-F238E27FC236}">
                  <a16:creationId xmlns:a16="http://schemas.microsoft.com/office/drawing/2014/main" xmlns="" id="{BE3B3B20-EDEA-41F3-BB65-8DCE4BB0984E}"/>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sp>
        <p:nvSpPr>
          <p:cNvPr id="44" name="矩形 43">
            <a:extLst>
              <a:ext uri="{FF2B5EF4-FFF2-40B4-BE49-F238E27FC236}">
                <a16:creationId xmlns:a16="http://schemas.microsoft.com/office/drawing/2014/main" xmlns="" id="{AB96BF92-728C-445B-B6CC-3E23D062153D}"/>
              </a:ext>
            </a:extLst>
          </p:cNvPr>
          <p:cNvSpPr/>
          <p:nvPr/>
        </p:nvSpPr>
        <p:spPr>
          <a:xfrm>
            <a:off x="939290" y="0"/>
            <a:ext cx="144000" cy="6858000"/>
          </a:xfrm>
          <a:prstGeom prst="rect">
            <a:avLst/>
          </a:prstGeom>
          <a:gradFill flip="none" rotWithShape="1">
            <a:gsLst>
              <a:gs pos="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Tree>
    <p:extLst>
      <p:ext uri="{BB962C8B-B14F-4D97-AF65-F5344CB8AC3E}">
        <p14:creationId xmlns:p14="http://schemas.microsoft.com/office/powerpoint/2010/main" xmlns="" val="163018954"/>
      </p:ext>
    </p:extLst>
  </p:cSld>
  <p:clrMapOvr>
    <a:masterClrMapping/>
  </p:clrMapOvr>
  <mc:AlternateContent xmlns:mc="http://schemas.openxmlformats.org/markup-compatibility/2006">
    <mc:Choice xmlns:p14="http://schemas.microsoft.com/office/powerpoint/2010/main" xmlns="" Requires="p14">
      <p:transition spd="slow" p14:dur="1600" advTm="3000">
        <p14:conveyor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p:tgtEl>
                                          <p:spTgt spid="69"/>
                                        </p:tgtEl>
                                        <p:attrNameLst>
                                          <p:attrName>ppt_x</p:attrName>
                                        </p:attrNameLst>
                                      </p:cBhvr>
                                      <p:tavLst>
                                        <p:tav tm="0">
                                          <p:val>
                                            <p:strVal val="#ppt_x-#ppt_w*1.125000"/>
                                          </p:val>
                                        </p:tav>
                                        <p:tav tm="100000">
                                          <p:val>
                                            <p:strVal val="#ppt_x"/>
                                          </p:val>
                                        </p:tav>
                                      </p:tavLst>
                                    </p:anim>
                                    <p:animEffect transition="in" filter="wipe(right)">
                                      <p:cBhvr>
                                        <p:cTn id="8" dur="500"/>
                                        <p:tgtEl>
                                          <p:spTgt spid="69"/>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p:tgtEl>
                                          <p:spTgt spid="68"/>
                                        </p:tgtEl>
                                        <p:attrNameLst>
                                          <p:attrName>ppt_x</p:attrName>
                                        </p:attrNameLst>
                                      </p:cBhvr>
                                      <p:tavLst>
                                        <p:tav tm="0">
                                          <p:val>
                                            <p:strVal val="#ppt_x+#ppt_w*1.125000"/>
                                          </p:val>
                                        </p:tav>
                                        <p:tav tm="100000">
                                          <p:val>
                                            <p:strVal val="#ppt_x"/>
                                          </p:val>
                                        </p:tav>
                                      </p:tavLst>
                                    </p:anim>
                                    <p:animEffect transition="in" filter="wipe(left)">
                                      <p:cBhvr>
                                        <p:cTn id="13" dur="500"/>
                                        <p:tgtEl>
                                          <p:spTgt spid="68"/>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1+#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1+#ppt_w/2"/>
                                          </p:val>
                                        </p:tav>
                                        <p:tav tm="100000">
                                          <p:val>
                                            <p:strVal val="#ppt_x"/>
                                          </p:val>
                                        </p:tav>
                                      </p:tavLst>
                                    </p:anim>
                                    <p:anim calcmode="lin" valueType="num">
                                      <p:cBhvr additive="base">
                                        <p:cTn id="33"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xmlns="" id="{DE8B2287-3728-4BAF-A2CE-78F19E288B6B}"/>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18247" t="2" r="20436" b="-23"/>
          <a:stretch/>
        </p:blipFill>
        <p:spPr>
          <a:xfrm>
            <a:off x="6379894" y="1943559"/>
            <a:ext cx="3740490" cy="3267313"/>
          </a:xfrm>
          <a:prstGeom prst="rect">
            <a:avLst/>
          </a:prstGeom>
        </p:spPr>
      </p:pic>
      <p:sp>
        <p:nvSpPr>
          <p:cNvPr id="36" name="文本框 35">
            <a:extLst>
              <a:ext uri="{FF2B5EF4-FFF2-40B4-BE49-F238E27FC236}">
                <a16:creationId xmlns:a16="http://schemas.microsoft.com/office/drawing/2014/main" xmlns="" id="{D3C0B3FA-2859-44B0-A94E-BCF93BE5036A}"/>
              </a:ext>
            </a:extLst>
          </p:cNvPr>
          <p:cNvSpPr txBox="1"/>
          <p:nvPr/>
        </p:nvSpPr>
        <p:spPr>
          <a:xfrm>
            <a:off x="2031137" y="2920178"/>
            <a:ext cx="4108817" cy="1569660"/>
          </a:xfrm>
          <a:prstGeom prst="rect">
            <a:avLst/>
          </a:prstGeom>
          <a:noFill/>
        </p:spPr>
        <p:txBody>
          <a:bodyPr wrap="none" rtlCol="0">
            <a:spAutoFit/>
            <a:scene3d>
              <a:camera prst="orthographicFront"/>
              <a:lightRig rig="threePt" dir="t"/>
            </a:scene3d>
            <a:sp3d contourW="12700"/>
          </a:bodyPr>
          <a:lstStyle/>
          <a:p>
            <a:r>
              <a:rPr lang="zh-CN" altLang="en-US" sz="4800" spc="300" dirty="0" smtClean="0">
                <a:latin typeface="iekie jianyuanti" panose="02010601030101010101" pitchFamily="2" charset="-122"/>
                <a:ea typeface="iekie jianyuanti" panose="02010601030101010101" pitchFamily="2" charset="-122"/>
                <a:sym typeface="iekie jianyuanti" panose="02010601030101010101" pitchFamily="2" charset="-122"/>
              </a:rPr>
              <a:t>软件测试</a:t>
            </a:r>
            <a:r>
              <a:rPr lang="zh-CN" altLang="en-US" sz="4800" spc="300" dirty="0" smtClean="0">
                <a:latin typeface="iekie jianyuanti" panose="02010601030101010101" pitchFamily="2" charset="-122"/>
                <a:ea typeface="iekie jianyuanti" panose="02010601030101010101" pitchFamily="2" charset="-122"/>
                <a:sym typeface="iekie jianyuanti" panose="02010601030101010101" pitchFamily="2" charset="-122"/>
              </a:rPr>
              <a:t>简介</a:t>
            </a:r>
            <a:endParaRPr lang="en-US" altLang="zh-CN" sz="4800" spc="300" dirty="0" smtClean="0">
              <a:latin typeface="iekie jianyuanti" panose="02010601030101010101" pitchFamily="2" charset="-122"/>
              <a:ea typeface="iekie jianyuanti" panose="02010601030101010101" pitchFamily="2" charset="-122"/>
              <a:sym typeface="iekie jianyuanti" panose="02010601030101010101" pitchFamily="2" charset="-122"/>
            </a:endParaRPr>
          </a:p>
          <a:p>
            <a:r>
              <a:rPr lang="zh-CN" altLang="en-US" sz="4800" spc="300" dirty="0" smtClean="0">
                <a:latin typeface="iekie jianyuanti" panose="02010601030101010101" pitchFamily="2" charset="-122"/>
                <a:ea typeface="iekie jianyuanti" panose="02010601030101010101" pitchFamily="2" charset="-122"/>
                <a:sym typeface="iekie jianyuanti" panose="02010601030101010101" pitchFamily="2" charset="-122"/>
              </a:rPr>
              <a:t>以及</a:t>
            </a:r>
            <a:r>
              <a:rPr lang="zh-CN" altLang="en-US" sz="4800" spc="300" dirty="0" smtClean="0">
                <a:latin typeface="iekie jianyuanti" panose="02010601030101010101" pitchFamily="2" charset="-122"/>
                <a:ea typeface="iekie jianyuanti" panose="02010601030101010101" pitchFamily="2" charset="-122"/>
                <a:sym typeface="iekie jianyuanti" panose="02010601030101010101" pitchFamily="2" charset="-122"/>
              </a:rPr>
              <a:t>行业状态</a:t>
            </a:r>
            <a:endParaRPr lang="zh-CN" altLang="en-US" sz="48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文本框 36">
            <a:extLst>
              <a:ext uri="{FF2B5EF4-FFF2-40B4-BE49-F238E27FC236}">
                <a16:creationId xmlns:a16="http://schemas.microsoft.com/office/drawing/2014/main" xmlns="" id="{48169747-0E81-45B2-9347-3A1A0D2CE79C}"/>
              </a:ext>
            </a:extLst>
          </p:cNvPr>
          <p:cNvSpPr txBox="1"/>
          <p:nvPr/>
        </p:nvSpPr>
        <p:spPr>
          <a:xfrm>
            <a:off x="2499510" y="4875365"/>
            <a:ext cx="3596490" cy="938527"/>
          </a:xfrm>
          <a:prstGeom prst="rect">
            <a:avLst/>
          </a:prstGeom>
          <a:noFill/>
        </p:spPr>
        <p:txBody>
          <a:bodyPr wrap="square" rtlCol="0">
            <a:spAutoFit/>
            <a:scene3d>
              <a:camera prst="orthographicFront"/>
              <a:lightRig rig="threePt" dir="t"/>
            </a:scene3d>
            <a:sp3d contourW="12700"/>
          </a:bodyPr>
          <a:lstStyle/>
          <a:p>
            <a:pPr algn="r">
              <a:lnSpc>
                <a:spcPct val="130000"/>
              </a:lnSpc>
            </a:pPr>
            <a:r>
              <a:rPr lang="en-US" altLang="zh-CN" sz="1600"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Software Testing Introduction and industry status</a:t>
            </a:r>
          </a:p>
          <a:p>
            <a:pPr algn="r">
              <a:lnSpc>
                <a:spcPct val="130000"/>
              </a:lnSpc>
            </a:pPr>
            <a:endParaRPr lang="en-US" altLang="zh-CN" sz="1200" dirty="0">
              <a:solidFill>
                <a:schemeClr val="tx1">
                  <a:lumMod val="75000"/>
                  <a:lumOff val="25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sp>
        <p:nvSpPr>
          <p:cNvPr id="38" name="文本框 37">
            <a:extLst>
              <a:ext uri="{FF2B5EF4-FFF2-40B4-BE49-F238E27FC236}">
                <a16:creationId xmlns:a16="http://schemas.microsoft.com/office/drawing/2014/main" xmlns="" id="{B86B4738-ECC1-4336-B09E-A8BF7921DFE7}"/>
              </a:ext>
            </a:extLst>
          </p:cNvPr>
          <p:cNvSpPr txBox="1"/>
          <p:nvPr/>
        </p:nvSpPr>
        <p:spPr>
          <a:xfrm>
            <a:off x="4179127" y="1370343"/>
            <a:ext cx="1916873" cy="1200329"/>
          </a:xfrm>
          <a:prstGeom prst="rect">
            <a:avLst/>
          </a:prstGeom>
          <a:noFill/>
        </p:spPr>
        <p:txBody>
          <a:bodyPr wrap="square" rtlCol="0">
            <a:spAutoFit/>
            <a:scene3d>
              <a:camera prst="orthographicFront"/>
              <a:lightRig rig="threePt" dir="t"/>
            </a:scene3d>
            <a:sp3d contourW="12700"/>
          </a:bodyPr>
          <a:lstStyle>
            <a:defPPr>
              <a:defRPr lang="zh-CN"/>
            </a:defPPr>
            <a:lvl1pPr algn="ctr">
              <a:defRPr sz="3600" b="1" spc="600">
                <a:solidFill>
                  <a:srgbClr val="3297FF"/>
                </a:solidFill>
                <a:latin typeface="Century Gothic" panose="020B0502020202020204" pitchFamily="34" charset="0"/>
                <a:ea typeface="思源黑体 CN Regular" panose="020B0500000000000000" pitchFamily="34" charset="-122"/>
                <a:cs typeface="Arial" panose="020B0604020202020204" pitchFamily="34" charset="0"/>
              </a:defRPr>
            </a:lvl1pPr>
          </a:lstStyle>
          <a:p>
            <a:pPr algn="r"/>
            <a:r>
              <a:rPr lang="en-US" altLang="zh-CN" sz="7200" dirty="0">
                <a:solidFill>
                  <a:schemeClr val="accent1"/>
                </a:solidFill>
                <a:latin typeface="iekie jianyuanti" panose="02010601030101010101" pitchFamily="2" charset="-122"/>
                <a:ea typeface="iekie jianyuanti" panose="02010601030101010101" pitchFamily="2" charset="-122"/>
                <a:sym typeface="iekie jianyuanti" panose="02010601030101010101" pitchFamily="2" charset="-122"/>
              </a:rPr>
              <a:t>01</a:t>
            </a:r>
          </a:p>
        </p:txBody>
      </p:sp>
      <p:grpSp>
        <p:nvGrpSpPr>
          <p:cNvPr id="10" name="组合 9">
            <a:extLst>
              <a:ext uri="{FF2B5EF4-FFF2-40B4-BE49-F238E27FC236}">
                <a16:creationId xmlns:a16="http://schemas.microsoft.com/office/drawing/2014/main" xmlns="" id="{F46F4D43-82A3-4FD7-9F28-4EC92AEEA5CB}"/>
              </a:ext>
            </a:extLst>
          </p:cNvPr>
          <p:cNvGrpSpPr/>
          <p:nvPr/>
        </p:nvGrpSpPr>
        <p:grpSpPr>
          <a:xfrm>
            <a:off x="527844" y="5472929"/>
            <a:ext cx="113063" cy="908821"/>
            <a:chOff x="1899497" y="-32521"/>
            <a:chExt cx="205665" cy="1653174"/>
          </a:xfrm>
          <a:solidFill>
            <a:schemeClr val="accent1"/>
          </a:solidFill>
        </p:grpSpPr>
        <p:sp>
          <p:nvSpPr>
            <p:cNvPr id="11" name="椭圆 10">
              <a:extLst>
                <a:ext uri="{FF2B5EF4-FFF2-40B4-BE49-F238E27FC236}">
                  <a16:creationId xmlns:a16="http://schemas.microsoft.com/office/drawing/2014/main" xmlns="" id="{DF2BFBE7-F252-4EE6-A246-BC77DEFBAB61}"/>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椭圆 11">
              <a:extLst>
                <a:ext uri="{FF2B5EF4-FFF2-40B4-BE49-F238E27FC236}">
                  <a16:creationId xmlns:a16="http://schemas.microsoft.com/office/drawing/2014/main" xmlns="" id="{AC65C2A3-D34B-46F6-87DC-042353F2691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3" name="椭圆 12">
              <a:extLst>
                <a:ext uri="{FF2B5EF4-FFF2-40B4-BE49-F238E27FC236}">
                  <a16:creationId xmlns:a16="http://schemas.microsoft.com/office/drawing/2014/main" xmlns="" id="{356D57F5-2C63-419D-849C-4C8B80CAF7D9}"/>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4" name="椭圆 13">
              <a:extLst>
                <a:ext uri="{FF2B5EF4-FFF2-40B4-BE49-F238E27FC236}">
                  <a16:creationId xmlns:a16="http://schemas.microsoft.com/office/drawing/2014/main" xmlns="" id="{AF361C55-548F-40EA-81D0-CDC6F07F5FDD}"/>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15" name="矩形 14">
            <a:extLst>
              <a:ext uri="{FF2B5EF4-FFF2-40B4-BE49-F238E27FC236}">
                <a16:creationId xmlns:a16="http://schemas.microsoft.com/office/drawing/2014/main" xmlns="" id="{71B76DDC-88F9-457F-99C2-FD030B44C90E}"/>
              </a:ext>
            </a:extLst>
          </p:cNvPr>
          <p:cNvSpPr/>
          <p:nvPr/>
        </p:nvSpPr>
        <p:spPr>
          <a:xfrm>
            <a:off x="939290" y="0"/>
            <a:ext cx="144000" cy="6858000"/>
          </a:xfrm>
          <a:prstGeom prst="rect">
            <a:avLst/>
          </a:prstGeom>
          <a:gradFill flip="none" rotWithShape="1">
            <a:gsLst>
              <a:gs pos="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16" name="组合 15">
            <a:extLst>
              <a:ext uri="{FF2B5EF4-FFF2-40B4-BE49-F238E27FC236}">
                <a16:creationId xmlns:a16="http://schemas.microsoft.com/office/drawing/2014/main" xmlns="" id="{F48566BE-E7D9-41E6-8094-1C550ACD0F71}"/>
              </a:ext>
            </a:extLst>
          </p:cNvPr>
          <p:cNvGrpSpPr/>
          <p:nvPr/>
        </p:nvGrpSpPr>
        <p:grpSpPr>
          <a:xfrm>
            <a:off x="8250139" y="5671082"/>
            <a:ext cx="3639573" cy="247262"/>
            <a:chOff x="667507" y="324697"/>
            <a:chExt cx="3639573" cy="247262"/>
          </a:xfrm>
        </p:grpSpPr>
        <p:sp>
          <p:nvSpPr>
            <p:cNvPr id="17" name="文本框 16">
              <a:extLst>
                <a:ext uri="{FF2B5EF4-FFF2-40B4-BE49-F238E27FC236}">
                  <a16:creationId xmlns:a16="http://schemas.microsoft.com/office/drawing/2014/main" xmlns="" id="{8777C564-5B49-4371-B23D-81DE45509885}"/>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8" name="文本框 17">
              <a:extLst>
                <a:ext uri="{FF2B5EF4-FFF2-40B4-BE49-F238E27FC236}">
                  <a16:creationId xmlns:a16="http://schemas.microsoft.com/office/drawing/2014/main" xmlns="" id="{11CD41E8-28FA-474F-A2A7-8B23CFEAB0D7}"/>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9" name="文本框 18">
              <a:extLst>
                <a:ext uri="{FF2B5EF4-FFF2-40B4-BE49-F238E27FC236}">
                  <a16:creationId xmlns:a16="http://schemas.microsoft.com/office/drawing/2014/main" xmlns="" id="{AA42A41E-9EE9-41FF-AF66-4F91632EC61E}"/>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spTree>
    <p:extLst>
      <p:ext uri="{BB962C8B-B14F-4D97-AF65-F5344CB8AC3E}">
        <p14:creationId xmlns:p14="http://schemas.microsoft.com/office/powerpoint/2010/main" xmlns="" val="391226982"/>
      </p:ext>
    </p:extLst>
  </p:cSld>
  <p:clrMapOvr>
    <a:masterClrMapping/>
  </p:clrMapOvr>
  <mc:AlternateContent xmlns:mc="http://schemas.openxmlformats.org/markup-compatibility/2006">
    <mc:Choice xmlns:p14="http://schemas.microsoft.com/office/powerpoint/2010/main" xmlns="" Requires="p14">
      <p:transition spd="slow" p14:dur="1500" advTm="3000">
        <p14:window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07003" y="2295172"/>
            <a:ext cx="4957141" cy="4008160"/>
            <a:chOff x="6764441" y="3180414"/>
            <a:chExt cx="4958935" cy="4008160"/>
          </a:xfrm>
        </p:grpSpPr>
        <p:sp>
          <p:nvSpPr>
            <p:cNvPr id="10" name="TextBox 11"/>
            <p:cNvSpPr txBox="1">
              <a:spLocks noChangeArrowheads="1"/>
            </p:cNvSpPr>
            <p:nvPr/>
          </p:nvSpPr>
          <p:spPr bwMode="auto">
            <a:xfrm>
              <a:off x="6764441" y="3772254"/>
              <a:ext cx="4958935"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a:lnSpc>
                  <a:spcPct val="150000"/>
                </a:lnSpc>
                <a:buFont typeface="Arial" panose="020B0604020202020204" pitchFamily="34" charset="0"/>
                <a:buChar char="•"/>
              </a:pPr>
              <a:r>
                <a:rPr lang="zh-CN" altLang="en-US" dirty="0" smtClean="0"/>
                <a:t>软件测试</a:t>
              </a:r>
              <a:r>
                <a:rPr lang="zh-CN" altLang="en-US" dirty="0" smtClean="0"/>
                <a:t>（英语：</a:t>
              </a:r>
              <a:r>
                <a:rPr lang="en-US" altLang="zh-CN" dirty="0" smtClean="0">
                  <a:hlinkClick r:id="rId3"/>
                </a:rPr>
                <a:t>Software Testing</a:t>
              </a:r>
              <a:r>
                <a:rPr lang="zh-CN" altLang="en-US" dirty="0" smtClean="0"/>
                <a:t>），描述一种用来促进鉴定软件的正确性、完整性、安全性和质量的过程。换句话说，软件测试是一种实际输出与预期输出之间的审核或者比较</a:t>
              </a:r>
              <a:r>
                <a:rPr lang="zh-CN" altLang="en-US" dirty="0" smtClean="0">
                  <a:hlinkClick r:id="rId4"/>
                </a:rPr>
                <a:t>过程</a:t>
              </a:r>
              <a:r>
                <a:rPr lang="zh-CN" altLang="en-US" dirty="0" smtClean="0"/>
                <a:t>。软件测试的经典定义是：在规定的条件下对程序进行</a:t>
              </a:r>
              <a:r>
                <a:rPr lang="zh-CN" altLang="en-US" dirty="0" smtClean="0">
                  <a:hlinkClick r:id="rId5"/>
                </a:rPr>
                <a:t>操作</a:t>
              </a:r>
              <a:r>
                <a:rPr lang="zh-CN" altLang="en-US" dirty="0" smtClean="0"/>
                <a:t>，以发现程序错误，衡量软件质量，并对其是否能满足设计要求进行评估的过程</a:t>
              </a:r>
              <a:endParaRPr lang="zh-CN" altLang="en-US" dirty="0">
                <a:solidFill>
                  <a:prstClr val="black">
                    <a:lumMod val="85000"/>
                    <a:lumOff val="15000"/>
                  </a:prst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矩形 11"/>
            <p:cNvSpPr/>
            <p:nvPr/>
          </p:nvSpPr>
          <p:spPr>
            <a:xfrm flipH="1">
              <a:off x="7052596" y="3180414"/>
              <a:ext cx="1636260" cy="361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1" name="TextBox 55"/>
            <p:cNvSpPr txBox="1">
              <a:spLocks noChangeArrowheads="1"/>
            </p:cNvSpPr>
            <p:nvPr/>
          </p:nvSpPr>
          <p:spPr bwMode="auto">
            <a:xfrm>
              <a:off x="7051655" y="3180414"/>
              <a:ext cx="193643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defTabSz="914217"/>
              <a:r>
                <a:rPr lang="zh-CN" altLang="en-US" sz="1600" b="1" dirty="0" smtClean="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rPr>
                <a:t>软件测试</a:t>
              </a:r>
              <a:r>
                <a:rPr lang="zh-CN" altLang="en-US" sz="1600" b="1" dirty="0" smtClean="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rPr>
                <a:t>的</a:t>
              </a:r>
              <a:r>
                <a:rPr lang="zh-CN" altLang="en-US" sz="1600" b="1" dirty="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rPr>
                <a:t>定义</a:t>
              </a:r>
            </a:p>
          </p:txBody>
        </p:sp>
      </p:grpSp>
      <p:sp>
        <p:nvSpPr>
          <p:cNvPr id="13" name="文本框 10"/>
          <p:cNvSpPr txBox="1"/>
          <p:nvPr/>
        </p:nvSpPr>
        <p:spPr>
          <a:xfrm>
            <a:off x="1383048" y="264654"/>
            <a:ext cx="432496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软件测试</a:t>
            </a:r>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的</a:t>
            </a:r>
            <a:r>
              <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定义</a:t>
            </a:r>
          </a:p>
        </p:txBody>
      </p:sp>
      <p:cxnSp>
        <p:nvCxnSpPr>
          <p:cNvPr id="16" name="直接连接符 15"/>
          <p:cNvCxnSpPr/>
          <p:nvPr/>
        </p:nvCxnSpPr>
        <p:spPr>
          <a:xfrm>
            <a:off x="6209351" y="2067280"/>
            <a:ext cx="16702" cy="3377879"/>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460995" y="618597"/>
            <a:ext cx="6858000" cy="6858000"/>
          </a:xfrm>
          <a:prstGeom prst="rect">
            <a:avLst/>
          </a:prstGeom>
        </p:spPr>
      </p:pic>
    </p:spTree>
    <p:extLst>
      <p:ext uri="{BB962C8B-B14F-4D97-AF65-F5344CB8AC3E}">
        <p14:creationId xmlns:p14="http://schemas.microsoft.com/office/powerpoint/2010/main" xmlns="" val="3587346067"/>
      </p:ext>
    </p:extLst>
  </p:cSld>
  <p:clrMapOvr>
    <a:masterClrMapping/>
  </p:clrMapOvr>
  <mc:AlternateContent xmlns:mc="http://schemas.openxmlformats.org/markup-compatibility/2006">
    <mc:Choice xmlns:p14="http://schemas.microsoft.com/office/powerpoint/2010/main" xmlns=""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0">
            <a:extLst>
              <a:ext uri="{FF2B5EF4-FFF2-40B4-BE49-F238E27FC236}">
                <a16:creationId xmlns:a16="http://schemas.microsoft.com/office/drawing/2014/main" xmlns="" id="{BFDCDE95-4436-4D94-9B6F-2F57CE64026F}"/>
              </a:ext>
            </a:extLst>
          </p:cNvPr>
          <p:cNvSpPr txBox="1"/>
          <p:nvPr/>
        </p:nvSpPr>
        <p:spPr>
          <a:xfrm>
            <a:off x="1383048" y="264654"/>
            <a:ext cx="432496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软件测试优势</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5" name="TextBox 14"/>
          <p:cNvSpPr txBox="1"/>
          <p:nvPr/>
        </p:nvSpPr>
        <p:spPr>
          <a:xfrm>
            <a:off x="791561" y="1078163"/>
            <a:ext cx="10467832" cy="1477328"/>
          </a:xfrm>
          <a:prstGeom prst="rect">
            <a:avLst/>
          </a:prstGeom>
          <a:noFill/>
        </p:spPr>
        <p:txBody>
          <a:bodyPr wrap="square" rtlCol="0">
            <a:spAutoFit/>
          </a:bodyPr>
          <a:lstStyle/>
          <a:p>
            <a:r>
              <a:rPr lang="zh-CN" altLang="en-US" dirty="0" smtClean="0"/>
              <a:t>就业</a:t>
            </a:r>
            <a:r>
              <a:rPr lang="zh-CN" altLang="en-US" dirty="0" smtClean="0"/>
              <a:t>空间大</a:t>
            </a:r>
          </a:p>
          <a:p>
            <a:r>
              <a:rPr lang="zh-CN" altLang="en-US" dirty="0" smtClean="0"/>
              <a:t>中国软件业每年新增约</a:t>
            </a:r>
            <a:r>
              <a:rPr lang="en-US" altLang="zh-CN" dirty="0" smtClean="0"/>
              <a:t>20</a:t>
            </a:r>
            <a:r>
              <a:rPr lang="zh-CN" altLang="en-US" dirty="0" smtClean="0"/>
              <a:t>万测试岗位就业机会，而企业、学校培养出的测试人才却不足需求量的</a:t>
            </a:r>
            <a:r>
              <a:rPr lang="en-US" altLang="zh-CN" dirty="0" smtClean="0"/>
              <a:t>1/10</a:t>
            </a:r>
            <a:r>
              <a:rPr lang="zh-CN" altLang="en-US" dirty="0" smtClean="0"/>
              <a:t>，这种测试人才需求与供给间的差距仍在拉大。据国家权威部门统计，中国软件人才缺口中，其中</a:t>
            </a:r>
            <a:r>
              <a:rPr lang="en-US" altLang="zh-CN" dirty="0" smtClean="0"/>
              <a:t>30%</a:t>
            </a:r>
            <a:r>
              <a:rPr lang="zh-CN" altLang="en-US" dirty="0" smtClean="0"/>
              <a:t>的人才为软件测试人才。</a:t>
            </a:r>
          </a:p>
          <a:p>
            <a:endParaRPr lang="zh-CN" altLang="en-US" dirty="0"/>
          </a:p>
        </p:txBody>
      </p:sp>
      <p:sp>
        <p:nvSpPr>
          <p:cNvPr id="16" name="TextBox 15"/>
          <p:cNvSpPr txBox="1"/>
          <p:nvPr/>
        </p:nvSpPr>
        <p:spPr>
          <a:xfrm>
            <a:off x="805215" y="2388355"/>
            <a:ext cx="10931856" cy="2031325"/>
          </a:xfrm>
          <a:prstGeom prst="rect">
            <a:avLst/>
          </a:prstGeom>
          <a:noFill/>
        </p:spPr>
        <p:txBody>
          <a:bodyPr wrap="square" rtlCol="0">
            <a:spAutoFit/>
          </a:bodyPr>
          <a:lstStyle/>
          <a:p>
            <a:r>
              <a:rPr lang="zh-CN" altLang="en-US" dirty="0" smtClean="0"/>
              <a:t>职业发展广</a:t>
            </a:r>
          </a:p>
          <a:p>
            <a:r>
              <a:rPr lang="zh-CN" altLang="en-US" dirty="0" smtClean="0"/>
              <a:t>由于工作的特殊性，测试人员不但需要对软件的质量进行检测，而且对于软件项目的立项、管理、售前、售后的等领域都要涉及。在这过程中，测试人员不仅提升了专业的软件测试技能，还能接触到各行各业，项目管理、沟通协调、市场需求分析等能力都能得到很好的锻炼，从而为自己的多元化发展奠定了基础。</a:t>
            </a:r>
          </a:p>
          <a:p>
            <a:r>
              <a:rPr lang="zh-CN" altLang="en-US" dirty="0" smtClean="0"/>
              <a:t>经过软件测试岗位洗礼的人才往往是行业中的多面手，比其它</a:t>
            </a:r>
            <a:r>
              <a:rPr lang="en-US" altLang="zh-CN" dirty="0" smtClean="0"/>
              <a:t>IT</a:t>
            </a:r>
            <a:r>
              <a:rPr lang="zh-CN" altLang="en-US" dirty="0" smtClean="0"/>
              <a:t>人才具有更强的可塑性，在技术、管理、市场甚至其它非</a:t>
            </a:r>
            <a:r>
              <a:rPr lang="en-US" altLang="zh-CN" dirty="0" smtClean="0"/>
              <a:t>IT</a:t>
            </a:r>
            <a:r>
              <a:rPr lang="zh-CN" altLang="en-US" dirty="0" smtClean="0"/>
              <a:t>领域都能得到良好的</a:t>
            </a:r>
            <a:r>
              <a:rPr lang="zh-CN" altLang="en-US" dirty="0" smtClean="0"/>
              <a:t>发展。</a:t>
            </a:r>
            <a:endParaRPr lang="zh-CN" altLang="en-US" dirty="0" smtClean="0"/>
          </a:p>
          <a:p>
            <a:endParaRPr lang="zh-CN" altLang="en-US" dirty="0"/>
          </a:p>
        </p:txBody>
      </p:sp>
      <p:sp>
        <p:nvSpPr>
          <p:cNvPr id="18" name="TextBox 17"/>
          <p:cNvSpPr txBox="1"/>
          <p:nvPr/>
        </p:nvSpPr>
        <p:spPr>
          <a:xfrm>
            <a:off x="791567" y="4258096"/>
            <a:ext cx="12364872" cy="1754326"/>
          </a:xfrm>
          <a:prstGeom prst="rect">
            <a:avLst/>
          </a:prstGeom>
          <a:noFill/>
        </p:spPr>
        <p:txBody>
          <a:bodyPr wrap="square" rtlCol="0">
            <a:spAutoFit/>
          </a:bodyPr>
          <a:lstStyle/>
          <a:p>
            <a:r>
              <a:rPr lang="zh-CN" altLang="en-US" dirty="0" smtClean="0"/>
              <a:t>高薪没商量</a:t>
            </a:r>
          </a:p>
          <a:p>
            <a:r>
              <a:rPr lang="zh-CN" altLang="en-US" dirty="0" smtClean="0"/>
              <a:t>软件测试工程师作为软件质量的把关者，其职能在于保证交付到客户手中的软件可靠好用，运行畅通无阻</a:t>
            </a:r>
            <a:r>
              <a:rPr lang="zh-CN" altLang="en-US" dirty="0" smtClean="0"/>
              <a:t>。</a:t>
            </a:r>
            <a:endParaRPr lang="en-US" altLang="zh-CN" dirty="0" smtClean="0"/>
          </a:p>
          <a:p>
            <a:r>
              <a:rPr lang="zh-CN" altLang="en-US" dirty="0" smtClean="0"/>
              <a:t>从</a:t>
            </a:r>
            <a:r>
              <a:rPr lang="zh-CN" altLang="en-US" dirty="0" smtClean="0"/>
              <a:t>产品定义到产品开发再到产品维护，都离不了软件测试。但由于软件测试的重要性是近两年才被充分</a:t>
            </a:r>
            <a:r>
              <a:rPr lang="zh-CN" altLang="en-US" dirty="0" smtClean="0"/>
              <a:t>认识</a:t>
            </a:r>
            <a:endParaRPr lang="en-US" altLang="zh-CN" dirty="0" smtClean="0"/>
          </a:p>
          <a:p>
            <a:r>
              <a:rPr lang="zh-CN" altLang="en-US" dirty="0" smtClean="0"/>
              <a:t>到</a:t>
            </a:r>
            <a:r>
              <a:rPr lang="zh-CN" altLang="en-US" dirty="0" smtClean="0"/>
              <a:t>的，高校教育和企业培养都还没有跟上，致使软件测试人才严重供不应求，出现跑步上岗、快速提升的</a:t>
            </a:r>
            <a:r>
              <a:rPr lang="zh-CN" altLang="en-US" dirty="0" smtClean="0"/>
              <a:t>状</a:t>
            </a:r>
            <a:endParaRPr lang="en-US" altLang="zh-CN" dirty="0" smtClean="0"/>
          </a:p>
          <a:p>
            <a:r>
              <a:rPr lang="zh-CN" altLang="en-US" dirty="0" smtClean="0"/>
              <a:t>态</a:t>
            </a:r>
            <a:r>
              <a:rPr lang="zh-CN" altLang="en-US" dirty="0" smtClean="0"/>
              <a:t>，薪资也逐步走高，优秀的软件测试人才年薪可达十万，甚至二、三十万或更高。</a:t>
            </a:r>
          </a:p>
          <a:p>
            <a:endParaRPr lang="zh-CN" altLang="en-US" dirty="0"/>
          </a:p>
        </p:txBody>
      </p:sp>
    </p:spTree>
    <p:extLst>
      <p:ext uri="{BB962C8B-B14F-4D97-AF65-F5344CB8AC3E}">
        <p14:creationId xmlns:p14="http://schemas.microsoft.com/office/powerpoint/2010/main" xmlns="" val="3734630496"/>
      </p:ext>
    </p:extLst>
  </p:cSld>
  <p:clrMapOvr>
    <a:masterClrMapping/>
  </p:clrMapOvr>
  <mc:AlternateContent xmlns:mc="http://schemas.openxmlformats.org/markup-compatibility/2006">
    <mc:Choice xmlns:p14="http://schemas.microsoft.com/office/powerpoint/2010/main" xmlns=""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45451" y="224694"/>
            <a:ext cx="3541528" cy="557967"/>
            <a:chOff x="1551004" y="4389119"/>
            <a:chExt cx="3542811" cy="557967"/>
          </a:xfrm>
        </p:grpSpPr>
        <p:sp>
          <p:nvSpPr>
            <p:cNvPr id="9" name="矩形 65"/>
            <p:cNvSpPr>
              <a:spLocks noChangeArrowheads="1"/>
            </p:cNvSpPr>
            <p:nvPr/>
          </p:nvSpPr>
          <p:spPr bwMode="auto">
            <a:xfrm>
              <a:off x="1661825" y="4389119"/>
              <a:ext cx="343199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800" b="1"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软件测试的就业薪资</a:t>
              </a:r>
              <a:endParaRPr lang="zh-CN" altLang="en-US" sz="2800" b="1"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0" name="文本框 9"/>
            <p:cNvSpPr txBox="1"/>
            <p:nvPr/>
          </p:nvSpPr>
          <p:spPr>
            <a:xfrm>
              <a:off x="1551004" y="4700865"/>
              <a:ext cx="3170665" cy="246221"/>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defTabSz="685663"/>
              <a:endParaRPr lang="zh-CN" altLang="en-US" sz="1000" b="0" spc="60" dirty="0">
                <a:solidFill>
                  <a:schemeClr val="tx1">
                    <a:lumMod val="75000"/>
                    <a:lumOff val="25000"/>
                  </a:scheme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sp>
        <p:nvSpPr>
          <p:cNvPr id="11" name="矩形 10"/>
          <p:cNvSpPr>
            <a:spLocks noChangeArrowheads="1"/>
          </p:cNvSpPr>
          <p:nvPr/>
        </p:nvSpPr>
        <p:spPr bwMode="auto">
          <a:xfrm>
            <a:off x="489686" y="3466544"/>
            <a:ext cx="5641879" cy="2067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217">
              <a:lnSpc>
                <a:spcPts val="2200"/>
              </a:lnSpc>
              <a:spcBef>
                <a:spcPts val="0"/>
              </a:spcBef>
              <a:buClr>
                <a:srgbClr val="0070C0"/>
              </a:buClr>
              <a:buNone/>
            </a:pP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1-2</a:t>
            </a:r>
            <a:r>
              <a:rPr lang="zh-CN" altLang="en-US"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年工作经验</a:t>
            </a: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 8 – 12 K</a:t>
            </a:r>
          </a:p>
          <a:p>
            <a:pPr defTabSz="914217">
              <a:lnSpc>
                <a:spcPts val="2200"/>
              </a:lnSpc>
              <a:spcBef>
                <a:spcPts val="0"/>
              </a:spcBef>
              <a:buClr>
                <a:srgbClr val="0070C0"/>
              </a:buClr>
              <a:buNone/>
            </a:pPr>
            <a:endPar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ts val="2200"/>
              </a:lnSpc>
              <a:spcBef>
                <a:spcPts val="0"/>
              </a:spcBef>
              <a:buClr>
                <a:srgbClr val="0070C0"/>
              </a:buClr>
              <a:buNone/>
            </a:pP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3-5</a:t>
            </a:r>
            <a:r>
              <a:rPr lang="zh-CN" altLang="en-US"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年工作经验</a:t>
            </a: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 15 – 25 K</a:t>
            </a:r>
          </a:p>
          <a:p>
            <a:pPr defTabSz="914217">
              <a:lnSpc>
                <a:spcPts val="2200"/>
              </a:lnSpc>
              <a:spcBef>
                <a:spcPts val="0"/>
              </a:spcBef>
              <a:buClr>
                <a:srgbClr val="0070C0"/>
              </a:buClr>
              <a:buNone/>
            </a:pPr>
            <a:endPar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ts val="2200"/>
              </a:lnSpc>
              <a:spcBef>
                <a:spcPts val="0"/>
              </a:spcBef>
              <a:buClr>
                <a:srgbClr val="0070C0"/>
              </a:buClr>
              <a:buNone/>
            </a:pP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5-8</a:t>
            </a:r>
            <a:r>
              <a:rPr lang="zh-CN" altLang="en-US"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年工作经验</a:t>
            </a: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 25 – 35 K</a:t>
            </a:r>
          </a:p>
          <a:p>
            <a:pPr defTabSz="914217">
              <a:lnSpc>
                <a:spcPts val="2200"/>
              </a:lnSpc>
              <a:spcBef>
                <a:spcPts val="0"/>
              </a:spcBef>
              <a:buClr>
                <a:srgbClr val="0070C0"/>
              </a:buClr>
              <a:buNone/>
            </a:pPr>
            <a:endPar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a:p>
            <a:pPr defTabSz="914217">
              <a:lnSpc>
                <a:spcPts val="2200"/>
              </a:lnSpc>
              <a:spcBef>
                <a:spcPts val="0"/>
              </a:spcBef>
              <a:buClr>
                <a:srgbClr val="0070C0"/>
              </a:buClr>
              <a:buNone/>
            </a:pP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10</a:t>
            </a:r>
            <a:r>
              <a:rPr lang="zh-CN" altLang="en-US"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年以上工作经验</a:t>
            </a:r>
            <a:r>
              <a:rPr lang="en-US" altLang="zh-CN"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 40 – </a:t>
            </a:r>
            <a:r>
              <a:rPr lang="zh-CN" altLang="en-US" sz="2000" dirty="0" smtClean="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rPr>
              <a:t>百万年薪</a:t>
            </a:r>
            <a:endParaRPr lang="zh-CN" altLang="en-US" sz="2000" dirty="0">
              <a:solidFill>
                <a:schemeClr val="bg2">
                  <a:lumMod val="10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8" name="文本框 121"/>
          <p:cNvSpPr txBox="1"/>
          <p:nvPr/>
        </p:nvSpPr>
        <p:spPr>
          <a:xfrm>
            <a:off x="750699" y="2269514"/>
            <a:ext cx="347963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913765"/>
            <a:r>
              <a:rPr lang="zh-CN" altLang="en-US" sz="2400" b="1" spc="133" dirty="0" smtClean="0">
                <a:solidFill>
                  <a:schemeClr val="bg2">
                    <a:lumMod val="10000"/>
                  </a:scheme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薪资范围：越老越吃香</a:t>
            </a:r>
            <a:endParaRPr lang="zh-CN" altLang="en-US" sz="2400" b="1" spc="133" dirty="0">
              <a:solidFill>
                <a:schemeClr val="bg2">
                  <a:lumMod val="10000"/>
                </a:scheme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pic>
        <p:nvPicPr>
          <p:cNvPr id="3074" name="Picture 2"/>
          <p:cNvPicPr>
            <a:picLocks noChangeAspect="1" noChangeArrowheads="1"/>
          </p:cNvPicPr>
          <p:nvPr/>
        </p:nvPicPr>
        <p:blipFill>
          <a:blip r:embed="rId3"/>
          <a:srcRect/>
          <a:stretch>
            <a:fillRect/>
          </a:stretch>
        </p:blipFill>
        <p:spPr bwMode="auto">
          <a:xfrm>
            <a:off x="5598492" y="586865"/>
            <a:ext cx="6629969" cy="6073254"/>
          </a:xfrm>
          <a:prstGeom prst="rect">
            <a:avLst/>
          </a:prstGeom>
          <a:noFill/>
          <a:ln w="9525">
            <a:noFill/>
            <a:miter lim="800000"/>
            <a:headEnd/>
            <a:tailEnd/>
          </a:ln>
          <a:effectLst/>
        </p:spPr>
      </p:pic>
    </p:spTree>
    <p:extLst>
      <p:ext uri="{BB962C8B-B14F-4D97-AF65-F5344CB8AC3E}">
        <p14:creationId xmlns:p14="http://schemas.microsoft.com/office/powerpoint/2010/main" xmlns="" val="934618168"/>
      </p:ext>
    </p:extLst>
  </p:cSld>
  <p:clrMapOvr>
    <a:masterClrMapping/>
  </p:clrMapOvr>
  <mc:AlternateContent xmlns:mc="http://schemas.openxmlformats.org/markup-compatibility/2006">
    <mc:Choice xmlns:p14="http://schemas.microsoft.com/office/powerpoint/2010/main" xmlns=""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12" presetClass="entr" presetSubtype="8" fill="hold" grpId="0" nodeType="withEffect">
                                  <p:stCondLst>
                                    <p:cond delay="1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entagon 12"/>
          <p:cNvSpPr/>
          <p:nvPr/>
        </p:nvSpPr>
        <p:spPr>
          <a:xfrm rot="5400000">
            <a:off x="573548" y="1504392"/>
            <a:ext cx="2200946" cy="19266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Rectangle 13"/>
          <p:cNvSpPr/>
          <p:nvPr/>
        </p:nvSpPr>
        <p:spPr>
          <a:xfrm>
            <a:off x="589282" y="1584314"/>
            <a:ext cx="2025350" cy="785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1"/>
                </a:solidFill>
                <a:cs typeface="+mn-ea"/>
                <a:sym typeface="+mn-lt"/>
              </a:rPr>
              <a:t>01</a:t>
            </a:r>
          </a:p>
        </p:txBody>
      </p:sp>
      <p:sp>
        <p:nvSpPr>
          <p:cNvPr id="17" name="Pentagon 16"/>
          <p:cNvSpPr/>
          <p:nvPr/>
        </p:nvSpPr>
        <p:spPr>
          <a:xfrm rot="5400000">
            <a:off x="3311856" y="1557010"/>
            <a:ext cx="2200946" cy="19266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17"/>
          <p:cNvSpPr/>
          <p:nvPr/>
        </p:nvSpPr>
        <p:spPr>
          <a:xfrm>
            <a:off x="3327590" y="1636932"/>
            <a:ext cx="2025350" cy="785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2"/>
                </a:solidFill>
                <a:cs typeface="+mn-ea"/>
                <a:sym typeface="+mn-lt"/>
              </a:rPr>
              <a:t>02</a:t>
            </a:r>
          </a:p>
        </p:txBody>
      </p:sp>
      <p:sp>
        <p:nvSpPr>
          <p:cNvPr id="20" name="Pentagon 19"/>
          <p:cNvSpPr/>
          <p:nvPr/>
        </p:nvSpPr>
        <p:spPr>
          <a:xfrm rot="5400000">
            <a:off x="6011102" y="1519671"/>
            <a:ext cx="2200946" cy="19266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Rectangle 20"/>
          <p:cNvSpPr/>
          <p:nvPr/>
        </p:nvSpPr>
        <p:spPr>
          <a:xfrm>
            <a:off x="6026836" y="1599593"/>
            <a:ext cx="2025350" cy="785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3"/>
                </a:solidFill>
                <a:cs typeface="+mn-ea"/>
                <a:sym typeface="+mn-lt"/>
              </a:rPr>
              <a:t>03</a:t>
            </a:r>
          </a:p>
        </p:txBody>
      </p:sp>
      <p:sp>
        <p:nvSpPr>
          <p:cNvPr id="23" name="Pentagon 22"/>
          <p:cNvSpPr/>
          <p:nvPr/>
        </p:nvSpPr>
        <p:spPr>
          <a:xfrm rot="5400000">
            <a:off x="8805598" y="1519671"/>
            <a:ext cx="2200946" cy="19266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 name="Rectangle 23"/>
          <p:cNvSpPr/>
          <p:nvPr/>
        </p:nvSpPr>
        <p:spPr>
          <a:xfrm>
            <a:off x="8821332" y="1599593"/>
            <a:ext cx="2025350" cy="785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4"/>
                </a:solidFill>
                <a:cs typeface="+mn-ea"/>
                <a:sym typeface="+mn-lt"/>
              </a:rPr>
              <a:t>04</a:t>
            </a:r>
          </a:p>
        </p:txBody>
      </p:sp>
      <p:grpSp>
        <p:nvGrpSpPr>
          <p:cNvPr id="31" name="Group 30"/>
          <p:cNvGrpSpPr/>
          <p:nvPr/>
        </p:nvGrpSpPr>
        <p:grpSpPr>
          <a:xfrm>
            <a:off x="6925998" y="2559564"/>
            <a:ext cx="635120" cy="529618"/>
            <a:chOff x="10987088" y="1993900"/>
            <a:chExt cx="477837" cy="398463"/>
          </a:xfrm>
          <a:solidFill>
            <a:schemeClr val="bg1"/>
          </a:solidFill>
        </p:grpSpPr>
        <p:sp>
          <p:nvSpPr>
            <p:cNvPr id="32"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3"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34" name="Group 33"/>
          <p:cNvGrpSpPr/>
          <p:nvPr/>
        </p:nvGrpSpPr>
        <p:grpSpPr>
          <a:xfrm>
            <a:off x="4084733" y="2544841"/>
            <a:ext cx="616130" cy="542280"/>
            <a:chOff x="10059988" y="2759075"/>
            <a:chExt cx="463550" cy="407988"/>
          </a:xfrm>
          <a:solidFill>
            <a:schemeClr val="bg1"/>
          </a:solidFill>
        </p:grpSpPr>
        <p:sp>
          <p:nvSpPr>
            <p:cNvPr id="35"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6"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7"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8"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39" name="Group 38"/>
          <p:cNvGrpSpPr/>
          <p:nvPr/>
        </p:nvGrpSpPr>
        <p:grpSpPr>
          <a:xfrm>
            <a:off x="9642044" y="2628021"/>
            <a:ext cx="590808" cy="584478"/>
            <a:chOff x="2587625" y="4291013"/>
            <a:chExt cx="444500" cy="439738"/>
          </a:xfrm>
          <a:solidFill>
            <a:schemeClr val="bg1"/>
          </a:solidFill>
        </p:grpSpPr>
        <p:sp>
          <p:nvSpPr>
            <p:cNvPr id="40"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1"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2"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3"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4"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5"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46" name="Group 45"/>
          <p:cNvGrpSpPr/>
          <p:nvPr/>
        </p:nvGrpSpPr>
        <p:grpSpPr>
          <a:xfrm>
            <a:off x="1363007" y="2463556"/>
            <a:ext cx="477900" cy="702942"/>
            <a:chOff x="9209088" y="5059363"/>
            <a:chExt cx="300038" cy="441324"/>
          </a:xfrm>
          <a:solidFill>
            <a:schemeClr val="bg1"/>
          </a:solidFill>
        </p:grpSpPr>
        <p:sp>
          <p:nvSpPr>
            <p:cNvPr id="47"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8"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9"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0"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1"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2"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69" name="文本框 10">
            <a:extLst>
              <a:ext uri="{FF2B5EF4-FFF2-40B4-BE49-F238E27FC236}">
                <a16:creationId xmlns:a16="http://schemas.microsoft.com/office/drawing/2014/main" xmlns="" id="{FF8FA4FB-450F-4570-A474-4C82B0D69FB3}"/>
              </a:ext>
            </a:extLst>
          </p:cNvPr>
          <p:cNvSpPr txBox="1"/>
          <p:nvPr/>
        </p:nvSpPr>
        <p:spPr>
          <a:xfrm>
            <a:off x="1531343" y="209932"/>
            <a:ext cx="432496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软件测试职业特点</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pic>
        <p:nvPicPr>
          <p:cNvPr id="70" name="图片 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141654" y="-119628"/>
            <a:ext cx="1603462" cy="1068975"/>
          </a:xfrm>
          <a:prstGeom prst="rect">
            <a:avLst/>
          </a:prstGeom>
          <a:effectLst>
            <a:softEdge rad="127000"/>
          </a:effectLst>
        </p:spPr>
      </p:pic>
      <p:sp>
        <p:nvSpPr>
          <p:cNvPr id="73" name="文本框 72"/>
          <p:cNvSpPr txBox="1"/>
          <p:nvPr/>
        </p:nvSpPr>
        <p:spPr>
          <a:xfrm>
            <a:off x="537665" y="3674523"/>
            <a:ext cx="2413538" cy="1200329"/>
          </a:xfrm>
          <a:prstGeom prst="rect">
            <a:avLst/>
          </a:prstGeom>
          <a:noFill/>
        </p:spPr>
        <p:txBody>
          <a:bodyPr wrap="square" rtlCol="0">
            <a:spAutoFit/>
          </a:bodyPr>
          <a:lstStyle/>
          <a:p>
            <a:pPr algn="ctr" defTabSz="913765"/>
            <a:r>
              <a:rPr lang="zh-CN" altLang="en-US" sz="2400" dirty="0" smtClean="0"/>
              <a:t>入门快，薪酬</a:t>
            </a:r>
            <a:r>
              <a:rPr lang="zh-CN" altLang="en-US" sz="2400" dirty="0" smtClean="0"/>
              <a:t>高</a:t>
            </a:r>
            <a:endParaRPr lang="en-US" altLang="zh-CN" sz="2400" dirty="0" smtClean="0"/>
          </a:p>
          <a:p>
            <a:pPr algn="ctr" defTabSz="913765"/>
            <a:r>
              <a:rPr lang="zh-CN" altLang="en-US" sz="2400" dirty="0" smtClean="0"/>
              <a:t>无性别歧视，女生有时胜过男生</a:t>
            </a:r>
            <a:endParaRPr lang="zh-CN" altLang="en-US" sz="2400" b="1" spc="133" dirty="0">
              <a:solidFill>
                <a:prstClr val="black">
                  <a:lumMod val="85000"/>
                  <a:lumOff val="15000"/>
                </a:prst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76" name="文本框 75"/>
          <p:cNvSpPr txBox="1"/>
          <p:nvPr/>
        </p:nvSpPr>
        <p:spPr>
          <a:xfrm>
            <a:off x="3346398" y="3690529"/>
            <a:ext cx="2413539" cy="954107"/>
          </a:xfrm>
          <a:prstGeom prst="rect">
            <a:avLst/>
          </a:prstGeom>
          <a:noFill/>
        </p:spPr>
        <p:txBody>
          <a:bodyPr wrap="square" rtlCol="0">
            <a:spAutoFit/>
          </a:bodyPr>
          <a:lstStyle/>
          <a:p>
            <a:pPr algn="ctr" defTabSz="913765"/>
            <a:r>
              <a:rPr lang="zh-CN" altLang="en-US" sz="2800" dirty="0" smtClean="0"/>
              <a:t>学历门槛相对较低</a:t>
            </a:r>
            <a:endParaRPr lang="zh-CN" altLang="en-US" sz="2800" b="1" spc="133" dirty="0">
              <a:solidFill>
                <a:prstClr val="black">
                  <a:lumMod val="85000"/>
                  <a:lumOff val="15000"/>
                </a:prst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79" name="文本框 78"/>
          <p:cNvSpPr txBox="1"/>
          <p:nvPr/>
        </p:nvSpPr>
        <p:spPr>
          <a:xfrm>
            <a:off x="6093121" y="3640744"/>
            <a:ext cx="2413538" cy="954107"/>
          </a:xfrm>
          <a:prstGeom prst="rect">
            <a:avLst/>
          </a:prstGeom>
          <a:noFill/>
        </p:spPr>
        <p:txBody>
          <a:bodyPr wrap="square" rtlCol="0">
            <a:spAutoFit/>
          </a:bodyPr>
          <a:lstStyle/>
          <a:p>
            <a:pPr algn="ctr" defTabSz="913765"/>
            <a:r>
              <a:rPr lang="zh-CN" altLang="en-US" sz="2800" dirty="0" smtClean="0"/>
              <a:t>市场需求大，就业竞争小</a:t>
            </a:r>
            <a:endParaRPr lang="zh-CN" altLang="en-US" sz="2800" b="1" spc="133" dirty="0">
              <a:solidFill>
                <a:prstClr val="black">
                  <a:lumMod val="85000"/>
                  <a:lumOff val="15000"/>
                </a:prst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82" name="文本框 81"/>
          <p:cNvSpPr txBox="1"/>
          <p:nvPr/>
        </p:nvSpPr>
        <p:spPr>
          <a:xfrm>
            <a:off x="8884953" y="3750676"/>
            <a:ext cx="2413538" cy="1384995"/>
          </a:xfrm>
          <a:prstGeom prst="rect">
            <a:avLst/>
          </a:prstGeom>
          <a:noFill/>
        </p:spPr>
        <p:txBody>
          <a:bodyPr wrap="square" rtlCol="0">
            <a:spAutoFit/>
          </a:bodyPr>
          <a:lstStyle/>
          <a:p>
            <a:pPr algn="ctr" defTabSz="913765"/>
            <a:r>
              <a:rPr lang="zh-CN" altLang="en-US" sz="2800" dirty="0" smtClean="0"/>
              <a:t>职业生涯寿命长，发展空间广阔</a:t>
            </a:r>
            <a:endParaRPr lang="zh-CN" altLang="en-US" sz="2800" b="1" spc="133" dirty="0">
              <a:solidFill>
                <a:prstClr val="black">
                  <a:lumMod val="85000"/>
                  <a:lumOff val="15000"/>
                </a:prstClr>
              </a:solidFill>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Tree>
    <p:extLst>
      <p:ext uri="{BB962C8B-B14F-4D97-AF65-F5344CB8AC3E}">
        <p14:creationId xmlns:p14="http://schemas.microsoft.com/office/powerpoint/2010/main" xmlns="" val="904875794"/>
      </p:ext>
    </p:extLst>
  </p:cSld>
  <p:clrMapOvr>
    <a:masterClrMapping/>
  </p:clrMapOvr>
  <mc:AlternateContent xmlns:mc="http://schemas.openxmlformats.org/markup-compatibility/2006">
    <mc:Choice xmlns:p14="http://schemas.microsoft.com/office/powerpoint/2010/main" xmlns=""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childTnLst>
                          </p:cTn>
                        </p:par>
                        <p:par>
                          <p:cTn id="19" fill="hold">
                            <p:stCondLst>
                              <p:cond delay="1000"/>
                            </p:stCondLst>
                            <p:childTnLst>
                              <p:par>
                                <p:cTn id="20" presetID="2" presetClass="entr" presetSubtype="1" accel="20000" decel="8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0-#ppt_h/2"/>
                                          </p:val>
                                        </p:tav>
                                        <p:tav tm="100000">
                                          <p:val>
                                            <p:strVal val="#ppt_y"/>
                                          </p:val>
                                        </p:tav>
                                      </p:tavLst>
                                    </p:anim>
                                  </p:childTnLst>
                                </p:cTn>
                              </p:par>
                              <p:par>
                                <p:cTn id="24" presetID="2" presetClass="entr" presetSubtype="4" accel="20000" decel="8000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000"/>
                            </p:stCondLst>
                            <p:childTnLst>
                              <p:par>
                                <p:cTn id="35" presetID="2" presetClass="entr" presetSubtype="1" accel="20000" decel="8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0-#ppt_h/2"/>
                                          </p:val>
                                        </p:tav>
                                        <p:tav tm="100000">
                                          <p:val>
                                            <p:strVal val="#ppt_y"/>
                                          </p:val>
                                        </p:tav>
                                      </p:tavLst>
                                    </p:anim>
                                  </p:childTnLst>
                                </p:cTn>
                              </p:par>
                              <p:par>
                                <p:cTn id="39" presetID="2" presetClass="entr" presetSubtype="4" accel="20000" decel="8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3000"/>
                            </p:stCondLst>
                            <p:childTnLst>
                              <p:par>
                                <p:cTn id="50" presetID="2" presetClass="entr" presetSubtype="1" accel="20000" decel="8000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4" accel="20000" decel="8000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7" grpId="0" bldLvl="0" animBg="1"/>
      <p:bldP spid="18" grpId="0" bldLvl="0" animBg="1"/>
      <p:bldP spid="20" grpId="0" bldLvl="0" animBg="1"/>
      <p:bldP spid="21" grpId="0" bldLvl="0" animBg="1"/>
      <p:bldP spid="23" grpId="0" bldLvl="0" animBg="1"/>
      <p:bldP spid="2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xmlns="" id="{DE8B2287-3728-4BAF-A2CE-78F19E288B6B}"/>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18247" t="2" r="20436" b="-23"/>
          <a:stretch/>
        </p:blipFill>
        <p:spPr>
          <a:xfrm>
            <a:off x="6379894" y="1943559"/>
            <a:ext cx="3740490" cy="3267313"/>
          </a:xfrm>
          <a:prstGeom prst="rect">
            <a:avLst/>
          </a:prstGeom>
        </p:spPr>
      </p:pic>
      <p:sp>
        <p:nvSpPr>
          <p:cNvPr id="36" name="文本框 35">
            <a:extLst>
              <a:ext uri="{FF2B5EF4-FFF2-40B4-BE49-F238E27FC236}">
                <a16:creationId xmlns:a16="http://schemas.microsoft.com/office/drawing/2014/main" xmlns="" id="{D3C0B3FA-2859-44B0-A94E-BCF93BE5036A}"/>
              </a:ext>
            </a:extLst>
          </p:cNvPr>
          <p:cNvSpPr txBox="1"/>
          <p:nvPr/>
        </p:nvSpPr>
        <p:spPr>
          <a:xfrm>
            <a:off x="1171306" y="3234082"/>
            <a:ext cx="5199481" cy="707886"/>
          </a:xfrm>
          <a:prstGeom prst="rect">
            <a:avLst/>
          </a:prstGeom>
          <a:noFill/>
        </p:spPr>
        <p:txBody>
          <a:bodyPr wrap="square" rtlCol="0">
            <a:spAutoFit/>
            <a:scene3d>
              <a:camera prst="orthographicFront"/>
              <a:lightRig rig="threePt" dir="t"/>
            </a:scene3d>
            <a:sp3d contourW="12700"/>
          </a:bodyPr>
          <a:lstStyle/>
          <a:p>
            <a:r>
              <a:rPr lang="zh-CN" altLang="en-US" sz="4000" spc="300" dirty="0" smtClean="0">
                <a:latin typeface="iekie jianyuanti" panose="02010601030101010101" pitchFamily="2" charset="-122"/>
                <a:ea typeface="iekie jianyuanti" panose="02010601030101010101" pitchFamily="2" charset="-122"/>
                <a:sym typeface="iekie jianyuanti" panose="02010601030101010101" pitchFamily="2" charset="-122"/>
              </a:rPr>
              <a:t>测试方向课程</a:t>
            </a:r>
            <a:r>
              <a:rPr lang="zh-CN" altLang="en-US" sz="4000" spc="300" dirty="0" smtClean="0">
                <a:latin typeface="iekie jianyuanti" panose="02010601030101010101" pitchFamily="2" charset="-122"/>
                <a:ea typeface="iekie jianyuanti" panose="02010601030101010101" pitchFamily="2" charset="-122"/>
                <a:sym typeface="iekie jianyuanti" panose="02010601030101010101" pitchFamily="2" charset="-122"/>
              </a:rPr>
              <a:t>大纲</a:t>
            </a:r>
            <a:endParaRPr lang="zh-CN" altLang="en-US" sz="4000" spc="300" dirty="0">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7" name="文本框 36">
            <a:extLst>
              <a:ext uri="{FF2B5EF4-FFF2-40B4-BE49-F238E27FC236}">
                <a16:creationId xmlns:a16="http://schemas.microsoft.com/office/drawing/2014/main" xmlns="" id="{48169747-0E81-45B2-9347-3A1A0D2CE79C}"/>
              </a:ext>
            </a:extLst>
          </p:cNvPr>
          <p:cNvSpPr txBox="1"/>
          <p:nvPr/>
        </p:nvSpPr>
        <p:spPr>
          <a:xfrm>
            <a:off x="2499510" y="4656997"/>
            <a:ext cx="3596490" cy="1121525"/>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dirty="0" smtClean="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rPr>
              <a:t>Course outline and daily management of testing direction</a:t>
            </a:r>
            <a:endParaRPr lang="en-US" altLang="zh-CN" dirty="0">
              <a:solidFill>
                <a:schemeClr val="tx1">
                  <a:lumMod val="50000"/>
                  <a:lumOff val="50000"/>
                </a:schemeClr>
              </a:solidFill>
              <a:latin typeface="iekie jianyuanti" panose="02010601030101010101" pitchFamily="2" charset="-122"/>
              <a:ea typeface="iekie jianyuanti" panose="02010601030101010101" pitchFamily="2" charset="-122"/>
              <a:cs typeface="Angsana New" panose="02020603050405020304" pitchFamily="18" charset="-34"/>
              <a:sym typeface="iekie jianyuanti" panose="02010601030101010101" pitchFamily="2" charset="-122"/>
            </a:endParaRPr>
          </a:p>
        </p:txBody>
      </p:sp>
      <p:sp>
        <p:nvSpPr>
          <p:cNvPr id="38" name="文本框 37">
            <a:extLst>
              <a:ext uri="{FF2B5EF4-FFF2-40B4-BE49-F238E27FC236}">
                <a16:creationId xmlns:a16="http://schemas.microsoft.com/office/drawing/2014/main" xmlns="" id="{B86B4738-ECC1-4336-B09E-A8BF7921DFE7}"/>
              </a:ext>
            </a:extLst>
          </p:cNvPr>
          <p:cNvSpPr txBox="1"/>
          <p:nvPr/>
        </p:nvSpPr>
        <p:spPr>
          <a:xfrm>
            <a:off x="4179127" y="1943559"/>
            <a:ext cx="1916873" cy="1200329"/>
          </a:xfrm>
          <a:prstGeom prst="rect">
            <a:avLst/>
          </a:prstGeom>
          <a:noFill/>
        </p:spPr>
        <p:txBody>
          <a:bodyPr wrap="square" rtlCol="0">
            <a:spAutoFit/>
            <a:scene3d>
              <a:camera prst="orthographicFront"/>
              <a:lightRig rig="threePt" dir="t"/>
            </a:scene3d>
            <a:sp3d contourW="12700"/>
          </a:bodyPr>
          <a:lstStyle>
            <a:defPPr>
              <a:defRPr lang="zh-CN"/>
            </a:defPPr>
            <a:lvl1pPr algn="ctr">
              <a:defRPr sz="3600" b="1" spc="600">
                <a:solidFill>
                  <a:srgbClr val="3297FF"/>
                </a:solidFill>
                <a:latin typeface="Century Gothic" panose="020B0502020202020204" pitchFamily="34" charset="0"/>
                <a:ea typeface="思源黑体 CN Regular" panose="020B0500000000000000" pitchFamily="34" charset="-122"/>
                <a:cs typeface="Arial" panose="020B0604020202020204" pitchFamily="34" charset="0"/>
              </a:defRPr>
            </a:lvl1pPr>
          </a:lstStyle>
          <a:p>
            <a:pPr algn="r"/>
            <a:r>
              <a:rPr lang="en-US" altLang="zh-CN" sz="7200" dirty="0">
                <a:solidFill>
                  <a:schemeClr val="accent1"/>
                </a:solidFill>
                <a:latin typeface="iekie jianyuanti" panose="02010601030101010101" pitchFamily="2" charset="-122"/>
                <a:ea typeface="iekie jianyuanti" panose="02010601030101010101" pitchFamily="2" charset="-122"/>
                <a:sym typeface="iekie jianyuanti" panose="02010601030101010101" pitchFamily="2" charset="-122"/>
              </a:rPr>
              <a:t>02</a:t>
            </a:r>
          </a:p>
        </p:txBody>
      </p:sp>
      <p:grpSp>
        <p:nvGrpSpPr>
          <p:cNvPr id="10" name="组合 9">
            <a:extLst>
              <a:ext uri="{FF2B5EF4-FFF2-40B4-BE49-F238E27FC236}">
                <a16:creationId xmlns:a16="http://schemas.microsoft.com/office/drawing/2014/main" xmlns="" id="{F46F4D43-82A3-4FD7-9F28-4EC92AEEA5CB}"/>
              </a:ext>
            </a:extLst>
          </p:cNvPr>
          <p:cNvGrpSpPr/>
          <p:nvPr/>
        </p:nvGrpSpPr>
        <p:grpSpPr>
          <a:xfrm>
            <a:off x="527844" y="5472929"/>
            <a:ext cx="113063" cy="908821"/>
            <a:chOff x="1899497" y="-32521"/>
            <a:chExt cx="205665" cy="1653174"/>
          </a:xfrm>
          <a:solidFill>
            <a:schemeClr val="accent1"/>
          </a:solidFill>
        </p:grpSpPr>
        <p:sp>
          <p:nvSpPr>
            <p:cNvPr id="11" name="椭圆 10">
              <a:extLst>
                <a:ext uri="{FF2B5EF4-FFF2-40B4-BE49-F238E27FC236}">
                  <a16:creationId xmlns:a16="http://schemas.microsoft.com/office/drawing/2014/main" xmlns="" id="{DF2BFBE7-F252-4EE6-A246-BC77DEFBAB61}"/>
                </a:ext>
              </a:extLst>
            </p:cNvPr>
            <p:cNvSpPr/>
            <p:nvPr/>
          </p:nvSpPr>
          <p:spPr>
            <a:xfrm>
              <a:off x="1899497" y="-32521"/>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2" name="椭圆 11">
              <a:extLst>
                <a:ext uri="{FF2B5EF4-FFF2-40B4-BE49-F238E27FC236}">
                  <a16:creationId xmlns:a16="http://schemas.microsoft.com/office/drawing/2014/main" xmlns="" id="{AC65C2A3-D34B-46F6-87DC-042353F26911}"/>
                </a:ext>
              </a:extLst>
            </p:cNvPr>
            <p:cNvSpPr/>
            <p:nvPr/>
          </p:nvSpPr>
          <p:spPr>
            <a:xfrm>
              <a:off x="1899497" y="449982"/>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3" name="椭圆 12">
              <a:extLst>
                <a:ext uri="{FF2B5EF4-FFF2-40B4-BE49-F238E27FC236}">
                  <a16:creationId xmlns:a16="http://schemas.microsoft.com/office/drawing/2014/main" xmlns="" id="{356D57F5-2C63-419D-849C-4C8B80CAF7D9}"/>
                </a:ext>
              </a:extLst>
            </p:cNvPr>
            <p:cNvSpPr/>
            <p:nvPr/>
          </p:nvSpPr>
          <p:spPr>
            <a:xfrm>
              <a:off x="1899497" y="932485"/>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14" name="椭圆 13">
              <a:extLst>
                <a:ext uri="{FF2B5EF4-FFF2-40B4-BE49-F238E27FC236}">
                  <a16:creationId xmlns:a16="http://schemas.microsoft.com/office/drawing/2014/main" xmlns="" id="{AF361C55-548F-40EA-81D0-CDC6F07F5FDD}"/>
                </a:ext>
              </a:extLst>
            </p:cNvPr>
            <p:cNvSpPr/>
            <p:nvPr/>
          </p:nvSpPr>
          <p:spPr>
            <a:xfrm>
              <a:off x="1899497" y="1414988"/>
              <a:ext cx="205665" cy="2056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15" name="矩形 14">
            <a:extLst>
              <a:ext uri="{FF2B5EF4-FFF2-40B4-BE49-F238E27FC236}">
                <a16:creationId xmlns:a16="http://schemas.microsoft.com/office/drawing/2014/main" xmlns="" id="{71B76DDC-88F9-457F-99C2-FD030B44C90E}"/>
              </a:ext>
            </a:extLst>
          </p:cNvPr>
          <p:cNvSpPr/>
          <p:nvPr/>
        </p:nvSpPr>
        <p:spPr>
          <a:xfrm>
            <a:off x="939290" y="0"/>
            <a:ext cx="144000" cy="6858000"/>
          </a:xfrm>
          <a:prstGeom prst="rect">
            <a:avLst/>
          </a:prstGeom>
          <a:gradFill flip="none" rotWithShape="1">
            <a:gsLst>
              <a:gs pos="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16" name="组合 15">
            <a:extLst>
              <a:ext uri="{FF2B5EF4-FFF2-40B4-BE49-F238E27FC236}">
                <a16:creationId xmlns:a16="http://schemas.microsoft.com/office/drawing/2014/main" xmlns="" id="{F48566BE-E7D9-41E6-8094-1C550ACD0F71}"/>
              </a:ext>
            </a:extLst>
          </p:cNvPr>
          <p:cNvGrpSpPr/>
          <p:nvPr/>
        </p:nvGrpSpPr>
        <p:grpSpPr>
          <a:xfrm>
            <a:off x="8250139" y="5671082"/>
            <a:ext cx="3639573" cy="247262"/>
            <a:chOff x="667507" y="324697"/>
            <a:chExt cx="3639573" cy="247262"/>
          </a:xfrm>
        </p:grpSpPr>
        <p:sp>
          <p:nvSpPr>
            <p:cNvPr id="17" name="文本框 16">
              <a:extLst>
                <a:ext uri="{FF2B5EF4-FFF2-40B4-BE49-F238E27FC236}">
                  <a16:creationId xmlns:a16="http://schemas.microsoft.com/office/drawing/2014/main" xmlns="" id="{8777C564-5B49-4371-B23D-81DE45509885}"/>
                </a:ext>
              </a:extLst>
            </p:cNvPr>
            <p:cNvSpPr txBox="1"/>
            <p:nvPr/>
          </p:nvSpPr>
          <p:spPr>
            <a:xfrm>
              <a:off x="667507" y="325738"/>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8" name="文本框 17">
              <a:extLst>
                <a:ext uri="{FF2B5EF4-FFF2-40B4-BE49-F238E27FC236}">
                  <a16:creationId xmlns:a16="http://schemas.microsoft.com/office/drawing/2014/main" xmlns="" id="{11CD41E8-28FA-474F-A2A7-8B23CFEAB0D7}"/>
                </a:ext>
              </a:extLst>
            </p:cNvPr>
            <p:cNvSpPr txBox="1"/>
            <p:nvPr/>
          </p:nvSpPr>
          <p:spPr>
            <a:xfrm>
              <a:off x="188708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sp>
          <p:nvSpPr>
            <p:cNvPr id="19" name="文本框 18">
              <a:extLst>
                <a:ext uri="{FF2B5EF4-FFF2-40B4-BE49-F238E27FC236}">
                  <a16:creationId xmlns:a16="http://schemas.microsoft.com/office/drawing/2014/main" xmlns="" id="{AA42A41E-9EE9-41FF-AF66-4F91632EC61E}"/>
                </a:ext>
              </a:extLst>
            </p:cNvPr>
            <p:cNvSpPr txBox="1"/>
            <p:nvPr/>
          </p:nvSpPr>
          <p:spPr>
            <a:xfrm>
              <a:off x="3202936" y="324697"/>
              <a:ext cx="1104144" cy="24622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en-US" altLang="zh-CN"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rPr>
                <a:t>Click Input</a:t>
              </a:r>
              <a:endParaRPr kumimoji="1" lang="zh-CN" altLang="en-US" sz="1000" i="0" u="none" strike="noStrike" kern="1200" cap="none" spc="0" normalizeH="0" baseline="0" noProof="0" dirty="0">
                <a:ln>
                  <a:noFill/>
                </a:ln>
                <a:solidFill>
                  <a:schemeClr val="bg2">
                    <a:lumMod val="50000"/>
                  </a:schemeClr>
                </a:solidFill>
                <a:effectLst/>
                <a:uLnTx/>
                <a:uFillTx/>
                <a:latin typeface="iekie jianyuanti" panose="02010601030101010101" pitchFamily="2" charset="-122"/>
                <a:ea typeface="iekie jianyuanti" panose="02010601030101010101" pitchFamily="2" charset="-122"/>
                <a:cs typeface="Arial" panose="020B0604020202020204" pitchFamily="34" charset="0"/>
                <a:sym typeface="iekie jianyuanti" panose="02010601030101010101" pitchFamily="2" charset="-122"/>
              </a:endParaRPr>
            </a:p>
          </p:txBody>
        </p:sp>
      </p:grpSp>
    </p:spTree>
    <p:extLst>
      <p:ext uri="{BB962C8B-B14F-4D97-AF65-F5344CB8AC3E}">
        <p14:creationId xmlns:p14="http://schemas.microsoft.com/office/powerpoint/2010/main" xmlns="" val="50662712"/>
      </p:ext>
    </p:extLst>
  </p:cSld>
  <p:clrMapOvr>
    <a:masterClrMapping/>
  </p:clrMapOvr>
  <mc:AlternateContent xmlns:mc="http://schemas.openxmlformats.org/markup-compatibility/2006">
    <mc:Choice xmlns:p14="http://schemas.microsoft.com/office/powerpoint/2010/main" xmlns="" Requires="p14">
      <p:transition spd="slow" p14:dur="1500" advTm="3000">
        <p14:window dir="ver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0">
            <a:extLst>
              <a:ext uri="{FF2B5EF4-FFF2-40B4-BE49-F238E27FC236}">
                <a16:creationId xmlns:a16="http://schemas.microsoft.com/office/drawing/2014/main" xmlns="" id="{F97C2E39-6934-41E0-BEF3-9BAB41FD37B1}"/>
              </a:ext>
            </a:extLst>
          </p:cNvPr>
          <p:cNvSpPr txBox="1"/>
          <p:nvPr/>
        </p:nvSpPr>
        <p:spPr>
          <a:xfrm>
            <a:off x="1430673" y="142033"/>
            <a:ext cx="432496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smtClean="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rPr>
              <a:t>测试方向课程大纲</a:t>
            </a:r>
            <a:endParaRPr lang="zh-CN" altLang="en-US" sz="4000" dirty="0">
              <a:solidFill>
                <a:schemeClr val="tx1">
                  <a:lumMod val="75000"/>
                  <a:lumOff val="25000"/>
                </a:schemeClr>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nvGrpSpPr>
          <p:cNvPr id="29" name="组合 28"/>
          <p:cNvGrpSpPr/>
          <p:nvPr/>
        </p:nvGrpSpPr>
        <p:grpSpPr>
          <a:xfrm>
            <a:off x="168320" y="1146414"/>
            <a:ext cx="2779596" cy="5481850"/>
            <a:chOff x="-2381" y="1839116"/>
            <a:chExt cx="3350320" cy="3431384"/>
          </a:xfrm>
        </p:grpSpPr>
        <p:sp>
          <p:nvSpPr>
            <p:cNvPr id="30" name="矩形 29"/>
            <p:cNvSpPr/>
            <p:nvPr/>
          </p:nvSpPr>
          <p:spPr>
            <a:xfrm flipH="1">
              <a:off x="-2381" y="1839116"/>
              <a:ext cx="3350320" cy="343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31" name="矩形 30"/>
            <p:cNvSpPr>
              <a:spLocks noChangeArrowheads="1"/>
            </p:cNvSpPr>
            <p:nvPr/>
          </p:nvSpPr>
          <p:spPr bwMode="auto">
            <a:xfrm>
              <a:off x="338497" y="2218313"/>
              <a:ext cx="2536975" cy="403957"/>
            </a:xfrm>
            <a:prstGeom prst="rect">
              <a:avLst/>
            </a:prstGeom>
          </p:spPr>
          <p:txBody>
            <a:bodyPr wrap="square">
              <a:spAutoFit/>
            </a:bodyPr>
            <a:lstStyle/>
            <a:p>
              <a:pPr marL="285750" indent="-285750" algn="just">
                <a:lnSpc>
                  <a:spcPct val="150000"/>
                </a:lnSpc>
              </a:pPr>
              <a:endParaRPr lang="zh-CN" altLang="en-US" sz="1600" dirty="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grpSp>
        <p:nvGrpSpPr>
          <p:cNvPr id="38" name="组合 37"/>
          <p:cNvGrpSpPr/>
          <p:nvPr/>
        </p:nvGrpSpPr>
        <p:grpSpPr>
          <a:xfrm>
            <a:off x="9096232" y="1148690"/>
            <a:ext cx="2779596" cy="5481850"/>
            <a:chOff x="-2381" y="1839116"/>
            <a:chExt cx="3350320" cy="3431384"/>
          </a:xfrm>
        </p:grpSpPr>
        <p:sp>
          <p:nvSpPr>
            <p:cNvPr id="39" name="矩形 38"/>
            <p:cNvSpPr/>
            <p:nvPr/>
          </p:nvSpPr>
          <p:spPr>
            <a:xfrm flipH="1">
              <a:off x="-2381" y="1839116"/>
              <a:ext cx="3350320" cy="343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40" name="矩形 39"/>
            <p:cNvSpPr>
              <a:spLocks noChangeArrowheads="1"/>
            </p:cNvSpPr>
            <p:nvPr/>
          </p:nvSpPr>
          <p:spPr bwMode="auto">
            <a:xfrm>
              <a:off x="338497" y="2218313"/>
              <a:ext cx="2536975" cy="403957"/>
            </a:xfrm>
            <a:prstGeom prst="rect">
              <a:avLst/>
            </a:prstGeom>
          </p:spPr>
          <p:txBody>
            <a:bodyPr wrap="square">
              <a:spAutoFit/>
            </a:bodyPr>
            <a:lstStyle/>
            <a:p>
              <a:pPr marL="285750" indent="-285750" algn="just">
                <a:lnSpc>
                  <a:spcPct val="150000"/>
                </a:lnSpc>
              </a:pPr>
              <a:endParaRPr lang="zh-CN" altLang="en-US" sz="1600" dirty="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grpSp>
        <p:nvGrpSpPr>
          <p:cNvPr id="41" name="组合 40"/>
          <p:cNvGrpSpPr/>
          <p:nvPr/>
        </p:nvGrpSpPr>
        <p:grpSpPr>
          <a:xfrm>
            <a:off x="3159455" y="1148689"/>
            <a:ext cx="2779596" cy="5481850"/>
            <a:chOff x="-2381" y="1839116"/>
            <a:chExt cx="3350320" cy="3431384"/>
          </a:xfrm>
        </p:grpSpPr>
        <p:sp>
          <p:nvSpPr>
            <p:cNvPr id="42" name="矩形 41"/>
            <p:cNvSpPr/>
            <p:nvPr/>
          </p:nvSpPr>
          <p:spPr>
            <a:xfrm flipH="1">
              <a:off x="-2381" y="1839116"/>
              <a:ext cx="3350320" cy="343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43" name="矩形 42"/>
            <p:cNvSpPr>
              <a:spLocks noChangeArrowheads="1"/>
            </p:cNvSpPr>
            <p:nvPr/>
          </p:nvSpPr>
          <p:spPr bwMode="auto">
            <a:xfrm>
              <a:off x="338497" y="2218313"/>
              <a:ext cx="2536975" cy="403957"/>
            </a:xfrm>
            <a:prstGeom prst="rect">
              <a:avLst/>
            </a:prstGeom>
          </p:spPr>
          <p:txBody>
            <a:bodyPr wrap="square">
              <a:spAutoFit/>
            </a:bodyPr>
            <a:lstStyle/>
            <a:p>
              <a:pPr marL="285750" indent="-285750" algn="just">
                <a:lnSpc>
                  <a:spcPct val="150000"/>
                </a:lnSpc>
              </a:pPr>
              <a:endParaRPr lang="zh-CN" altLang="en-US" sz="1600" dirty="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grpSp>
        <p:nvGrpSpPr>
          <p:cNvPr id="44" name="组合 43"/>
          <p:cNvGrpSpPr/>
          <p:nvPr/>
        </p:nvGrpSpPr>
        <p:grpSpPr>
          <a:xfrm>
            <a:off x="6107372" y="1148688"/>
            <a:ext cx="2779596" cy="5481850"/>
            <a:chOff x="-2381" y="1839116"/>
            <a:chExt cx="3350320" cy="3431384"/>
          </a:xfrm>
        </p:grpSpPr>
        <p:sp>
          <p:nvSpPr>
            <p:cNvPr id="45" name="矩形 44"/>
            <p:cNvSpPr/>
            <p:nvPr/>
          </p:nvSpPr>
          <p:spPr>
            <a:xfrm flipH="1">
              <a:off x="-2381" y="1839116"/>
              <a:ext cx="3350320" cy="343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dirty="0">
                <a:solidFill>
                  <a:prstClr val="white"/>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sp>
          <p:nvSpPr>
            <p:cNvPr id="46" name="矩形 45"/>
            <p:cNvSpPr>
              <a:spLocks noChangeArrowheads="1"/>
            </p:cNvSpPr>
            <p:nvPr/>
          </p:nvSpPr>
          <p:spPr bwMode="auto">
            <a:xfrm>
              <a:off x="338497" y="2218313"/>
              <a:ext cx="2536975" cy="403957"/>
            </a:xfrm>
            <a:prstGeom prst="rect">
              <a:avLst/>
            </a:prstGeom>
          </p:spPr>
          <p:txBody>
            <a:bodyPr wrap="square">
              <a:spAutoFit/>
            </a:bodyPr>
            <a:lstStyle/>
            <a:p>
              <a:pPr marL="285750" indent="-285750" algn="just">
                <a:lnSpc>
                  <a:spcPct val="150000"/>
                </a:lnSpc>
              </a:pPr>
              <a:endParaRPr lang="zh-CN" altLang="en-US" sz="1600" dirty="0">
                <a:solidFill>
                  <a:schemeClr val="bg1"/>
                </a:solidFill>
                <a:latin typeface="iekie jianyuanti" panose="02010601030101010101" pitchFamily="2" charset="-122"/>
                <a:ea typeface="iekie jianyuanti" panose="02010601030101010101" pitchFamily="2" charset="-122"/>
                <a:sym typeface="iekie jianyuanti" panose="02010601030101010101" pitchFamily="2" charset="-122"/>
              </a:endParaRPr>
            </a:p>
          </p:txBody>
        </p:sp>
      </p:grpSp>
      <p:sp>
        <p:nvSpPr>
          <p:cNvPr id="47" name="TextBox 46"/>
          <p:cNvSpPr txBox="1"/>
          <p:nvPr/>
        </p:nvSpPr>
        <p:spPr>
          <a:xfrm>
            <a:off x="6237028" y="1364772"/>
            <a:ext cx="2497540" cy="461665"/>
          </a:xfrm>
          <a:prstGeom prst="rect">
            <a:avLst/>
          </a:prstGeom>
          <a:noFill/>
        </p:spPr>
        <p:txBody>
          <a:bodyPr wrap="square" rtlCol="0">
            <a:spAutoFit/>
          </a:bodyPr>
          <a:lstStyle/>
          <a:p>
            <a:r>
              <a:rPr lang="zh-CN" altLang="en-US" sz="2400" dirty="0" smtClean="0">
                <a:solidFill>
                  <a:schemeClr val="bg1"/>
                </a:solidFill>
              </a:rPr>
              <a:t>第三个月：性能</a:t>
            </a:r>
            <a:endParaRPr lang="zh-CN" altLang="en-US" sz="2400" dirty="0">
              <a:solidFill>
                <a:schemeClr val="bg1"/>
              </a:solidFill>
            </a:endParaRPr>
          </a:p>
        </p:txBody>
      </p:sp>
      <p:sp>
        <p:nvSpPr>
          <p:cNvPr id="48" name="TextBox 47"/>
          <p:cNvSpPr txBox="1"/>
          <p:nvPr/>
        </p:nvSpPr>
        <p:spPr>
          <a:xfrm>
            <a:off x="368491" y="1992569"/>
            <a:ext cx="2511188" cy="4154984"/>
          </a:xfrm>
          <a:prstGeom prst="rect">
            <a:avLst/>
          </a:prstGeom>
          <a:noFill/>
        </p:spPr>
        <p:txBody>
          <a:bodyPr wrap="square" rtlCol="0">
            <a:spAutoFit/>
          </a:bodyPr>
          <a:lstStyle/>
          <a:p>
            <a:r>
              <a:rPr lang="zh-CN" altLang="en-US" sz="2400" dirty="0" smtClean="0">
                <a:solidFill>
                  <a:schemeClr val="bg1"/>
                </a:solidFill>
              </a:rPr>
              <a:t>测试一月份主要学习测试基础课程，比如</a:t>
            </a:r>
            <a:r>
              <a:rPr lang="en-US" altLang="zh-CN" sz="2400" dirty="0" smtClean="0">
                <a:solidFill>
                  <a:schemeClr val="bg1"/>
                </a:solidFill>
              </a:rPr>
              <a:t>oracle</a:t>
            </a:r>
            <a:r>
              <a:rPr lang="zh-CN" altLang="en-US" sz="2400" dirty="0" smtClean="0">
                <a:solidFill>
                  <a:schemeClr val="bg1"/>
                </a:solidFill>
              </a:rPr>
              <a:t>和</a:t>
            </a:r>
            <a:r>
              <a:rPr lang="en-US" altLang="zh-CN" sz="2400" dirty="0" err="1" smtClean="0">
                <a:solidFill>
                  <a:schemeClr val="bg1"/>
                </a:solidFill>
              </a:rPr>
              <a:t>mysql</a:t>
            </a:r>
            <a:r>
              <a:rPr lang="zh-CN" altLang="en-US" sz="2400" dirty="0" smtClean="0">
                <a:solidFill>
                  <a:schemeClr val="bg1"/>
                </a:solidFill>
              </a:rPr>
              <a:t>数据库等相关知识，通过这些基础性的课程让学生对软件测试专业的基础概念和专业技能进行背诵与掌握。</a:t>
            </a:r>
            <a:endParaRPr lang="zh-CN" altLang="en-US" sz="2400" dirty="0">
              <a:solidFill>
                <a:schemeClr val="bg1"/>
              </a:solidFill>
            </a:endParaRPr>
          </a:p>
        </p:txBody>
      </p:sp>
      <p:sp>
        <p:nvSpPr>
          <p:cNvPr id="49" name="TextBox 48"/>
          <p:cNvSpPr txBox="1"/>
          <p:nvPr/>
        </p:nvSpPr>
        <p:spPr>
          <a:xfrm>
            <a:off x="3179928" y="1339748"/>
            <a:ext cx="2718232" cy="461665"/>
          </a:xfrm>
          <a:prstGeom prst="rect">
            <a:avLst/>
          </a:prstGeom>
          <a:noFill/>
        </p:spPr>
        <p:txBody>
          <a:bodyPr wrap="square" rtlCol="0">
            <a:spAutoFit/>
          </a:bodyPr>
          <a:lstStyle/>
          <a:p>
            <a:r>
              <a:rPr lang="zh-CN" altLang="en-US" sz="2400" dirty="0" smtClean="0">
                <a:solidFill>
                  <a:schemeClr val="bg1"/>
                </a:solidFill>
              </a:rPr>
              <a:t>第二个月</a:t>
            </a:r>
            <a:r>
              <a:rPr lang="zh-CN" altLang="en-US" sz="2200" dirty="0" smtClean="0">
                <a:solidFill>
                  <a:schemeClr val="bg1"/>
                </a:solidFill>
              </a:rPr>
              <a:t>：</a:t>
            </a:r>
            <a:r>
              <a:rPr lang="en-US" altLang="zh-CN" sz="2200" dirty="0" smtClean="0">
                <a:solidFill>
                  <a:schemeClr val="bg1"/>
                </a:solidFill>
              </a:rPr>
              <a:t>python</a:t>
            </a:r>
            <a:endParaRPr lang="zh-CN" altLang="en-US" sz="2200" dirty="0">
              <a:solidFill>
                <a:schemeClr val="bg1"/>
              </a:solidFill>
            </a:endParaRPr>
          </a:p>
        </p:txBody>
      </p:sp>
      <p:sp>
        <p:nvSpPr>
          <p:cNvPr id="50" name="TextBox 49"/>
          <p:cNvSpPr txBox="1"/>
          <p:nvPr/>
        </p:nvSpPr>
        <p:spPr>
          <a:xfrm>
            <a:off x="3193576" y="1978919"/>
            <a:ext cx="2893330" cy="4524315"/>
          </a:xfrm>
          <a:prstGeom prst="rect">
            <a:avLst/>
          </a:prstGeom>
          <a:noFill/>
        </p:spPr>
        <p:txBody>
          <a:bodyPr wrap="square" rtlCol="0">
            <a:spAutoFit/>
          </a:bodyPr>
          <a:lstStyle/>
          <a:p>
            <a:r>
              <a:rPr lang="zh-CN" altLang="en-US" sz="2400" dirty="0" smtClean="0">
                <a:solidFill>
                  <a:schemeClr val="bg1"/>
                </a:solidFill>
              </a:rPr>
              <a:t>测试二月份主要学习的是目前互联网行业尖端技术语言</a:t>
            </a:r>
            <a:r>
              <a:rPr lang="en-US" altLang="zh-CN" sz="2400" dirty="0" smtClean="0">
                <a:solidFill>
                  <a:schemeClr val="bg1"/>
                </a:solidFill>
              </a:rPr>
              <a:t>python</a:t>
            </a:r>
            <a:r>
              <a:rPr lang="zh-CN" altLang="en-US" sz="2400" dirty="0" smtClean="0">
                <a:solidFill>
                  <a:schemeClr val="bg1"/>
                </a:solidFill>
              </a:rPr>
              <a:t>，通过学习</a:t>
            </a:r>
            <a:r>
              <a:rPr lang="en-US" altLang="zh-CN" sz="2400" dirty="0" smtClean="0">
                <a:solidFill>
                  <a:schemeClr val="bg1"/>
                </a:solidFill>
              </a:rPr>
              <a:t>python</a:t>
            </a:r>
            <a:r>
              <a:rPr lang="zh-CN" altLang="en-US" sz="2400" dirty="0" smtClean="0">
                <a:solidFill>
                  <a:schemeClr val="bg1"/>
                </a:solidFill>
              </a:rPr>
              <a:t>的基础以及通过学习</a:t>
            </a:r>
            <a:r>
              <a:rPr lang="en-US" altLang="zh-CN" sz="2400" dirty="0" smtClean="0">
                <a:solidFill>
                  <a:schemeClr val="bg1"/>
                </a:solidFill>
              </a:rPr>
              <a:t>python</a:t>
            </a:r>
            <a:r>
              <a:rPr lang="zh-CN" altLang="en-US" sz="2400" dirty="0" smtClean="0">
                <a:solidFill>
                  <a:schemeClr val="bg1"/>
                </a:solidFill>
              </a:rPr>
              <a:t>的</a:t>
            </a:r>
            <a:r>
              <a:rPr lang="en-US" altLang="zh-CN" sz="2400" dirty="0" err="1" smtClean="0">
                <a:solidFill>
                  <a:schemeClr val="bg1"/>
                </a:solidFill>
              </a:rPr>
              <a:t>Django</a:t>
            </a:r>
            <a:r>
              <a:rPr lang="zh-CN" altLang="en-US" sz="2400" dirty="0" smtClean="0">
                <a:solidFill>
                  <a:schemeClr val="bg1"/>
                </a:solidFill>
              </a:rPr>
              <a:t>框架实现企业级实际需求，并通过</a:t>
            </a:r>
            <a:r>
              <a:rPr lang="en-US" altLang="zh-CN" sz="2400" dirty="0" smtClean="0">
                <a:solidFill>
                  <a:schemeClr val="bg1"/>
                </a:solidFill>
              </a:rPr>
              <a:t>python</a:t>
            </a:r>
            <a:r>
              <a:rPr lang="zh-CN" altLang="en-US" sz="2400" dirty="0" smtClean="0">
                <a:solidFill>
                  <a:schemeClr val="bg1"/>
                </a:solidFill>
              </a:rPr>
              <a:t>实现接口回归测试以及</a:t>
            </a:r>
            <a:r>
              <a:rPr lang="en-US" altLang="zh-CN" sz="2400" dirty="0" smtClean="0">
                <a:solidFill>
                  <a:schemeClr val="bg1"/>
                </a:solidFill>
              </a:rPr>
              <a:t>UI</a:t>
            </a:r>
            <a:r>
              <a:rPr lang="zh-CN" altLang="en-US" sz="2400" dirty="0" smtClean="0">
                <a:solidFill>
                  <a:schemeClr val="bg1"/>
                </a:solidFill>
              </a:rPr>
              <a:t>（</a:t>
            </a:r>
            <a:r>
              <a:rPr lang="zh-CN" altLang="en-US" sz="2400" dirty="0" smtClean="0">
                <a:solidFill>
                  <a:schemeClr val="bg1"/>
                </a:solidFill>
              </a:rPr>
              <a:t>界面</a:t>
            </a:r>
            <a:r>
              <a:rPr lang="zh-CN" altLang="en-US" sz="2400" dirty="0" smtClean="0">
                <a:solidFill>
                  <a:schemeClr val="bg1"/>
                </a:solidFill>
              </a:rPr>
              <a:t>）自动化测试。</a:t>
            </a:r>
            <a:endParaRPr lang="zh-CN" altLang="en-US" sz="2400" dirty="0">
              <a:solidFill>
                <a:schemeClr val="bg1"/>
              </a:solidFill>
            </a:endParaRPr>
          </a:p>
        </p:txBody>
      </p:sp>
      <p:sp>
        <p:nvSpPr>
          <p:cNvPr id="51" name="TextBox 50"/>
          <p:cNvSpPr txBox="1"/>
          <p:nvPr/>
        </p:nvSpPr>
        <p:spPr>
          <a:xfrm>
            <a:off x="466300" y="1326100"/>
            <a:ext cx="2497540" cy="461665"/>
          </a:xfrm>
          <a:prstGeom prst="rect">
            <a:avLst/>
          </a:prstGeom>
          <a:noFill/>
        </p:spPr>
        <p:txBody>
          <a:bodyPr wrap="square" rtlCol="0">
            <a:spAutoFit/>
          </a:bodyPr>
          <a:lstStyle/>
          <a:p>
            <a:r>
              <a:rPr lang="zh-CN" altLang="en-US" sz="2400" dirty="0" smtClean="0">
                <a:solidFill>
                  <a:schemeClr val="bg1"/>
                </a:solidFill>
              </a:rPr>
              <a:t>第一个月：基础</a:t>
            </a:r>
            <a:endParaRPr lang="zh-CN" altLang="en-US" sz="2400" dirty="0">
              <a:solidFill>
                <a:schemeClr val="bg1"/>
              </a:solidFill>
            </a:endParaRPr>
          </a:p>
        </p:txBody>
      </p:sp>
      <p:sp>
        <p:nvSpPr>
          <p:cNvPr id="52" name="TextBox 51"/>
          <p:cNvSpPr txBox="1"/>
          <p:nvPr/>
        </p:nvSpPr>
        <p:spPr>
          <a:xfrm>
            <a:off x="6182437" y="1992568"/>
            <a:ext cx="2743199" cy="4524315"/>
          </a:xfrm>
          <a:prstGeom prst="rect">
            <a:avLst/>
          </a:prstGeom>
          <a:noFill/>
        </p:spPr>
        <p:txBody>
          <a:bodyPr wrap="square" rtlCol="0">
            <a:spAutoFit/>
          </a:bodyPr>
          <a:lstStyle/>
          <a:p>
            <a:r>
              <a:rPr lang="zh-CN" altLang="en-US" sz="2400" dirty="0" smtClean="0">
                <a:solidFill>
                  <a:schemeClr val="bg1"/>
                </a:solidFill>
              </a:rPr>
              <a:t>测试三月份主要是学习性能测试相关知识，通过讲解热门企业准用性能测试工具</a:t>
            </a:r>
            <a:r>
              <a:rPr lang="en-US" altLang="zh-CN" sz="2400" dirty="0" err="1" smtClean="0">
                <a:solidFill>
                  <a:schemeClr val="bg1"/>
                </a:solidFill>
              </a:rPr>
              <a:t>jmeter</a:t>
            </a:r>
            <a:r>
              <a:rPr lang="zh-CN" altLang="en-US" sz="2400" dirty="0" smtClean="0">
                <a:solidFill>
                  <a:schemeClr val="bg1"/>
                </a:solidFill>
              </a:rPr>
              <a:t>和</a:t>
            </a:r>
            <a:r>
              <a:rPr lang="en-US" altLang="zh-CN" sz="2400" dirty="0" err="1" smtClean="0">
                <a:solidFill>
                  <a:schemeClr val="bg1"/>
                </a:solidFill>
              </a:rPr>
              <a:t>loadrunner</a:t>
            </a:r>
            <a:r>
              <a:rPr lang="zh-CN" altLang="en-US" sz="2400" dirty="0" smtClean="0">
                <a:solidFill>
                  <a:schemeClr val="bg1"/>
                </a:solidFill>
              </a:rPr>
              <a:t>相关知识，让学生掌握性能测试分析能力并生成软件性能测试报告，找出项目性能瓶颈，提出项目优化方案。</a:t>
            </a:r>
            <a:endParaRPr lang="zh-CN" altLang="en-US" sz="2400" dirty="0">
              <a:solidFill>
                <a:schemeClr val="bg1"/>
              </a:solidFill>
            </a:endParaRPr>
          </a:p>
        </p:txBody>
      </p:sp>
      <p:sp>
        <p:nvSpPr>
          <p:cNvPr id="53" name="TextBox 52"/>
          <p:cNvSpPr txBox="1"/>
          <p:nvPr/>
        </p:nvSpPr>
        <p:spPr>
          <a:xfrm>
            <a:off x="9255460" y="1353397"/>
            <a:ext cx="2497540" cy="461665"/>
          </a:xfrm>
          <a:prstGeom prst="rect">
            <a:avLst/>
          </a:prstGeom>
          <a:noFill/>
        </p:spPr>
        <p:txBody>
          <a:bodyPr wrap="square" rtlCol="0">
            <a:spAutoFit/>
          </a:bodyPr>
          <a:lstStyle/>
          <a:p>
            <a:r>
              <a:rPr lang="zh-CN" altLang="en-US" sz="2400" dirty="0" smtClean="0">
                <a:solidFill>
                  <a:schemeClr val="bg1"/>
                </a:solidFill>
              </a:rPr>
              <a:t>第</a:t>
            </a:r>
            <a:r>
              <a:rPr lang="zh-CN" altLang="en-US" sz="2400" dirty="0" smtClean="0">
                <a:solidFill>
                  <a:schemeClr val="bg1"/>
                </a:solidFill>
              </a:rPr>
              <a:t>四</a:t>
            </a:r>
            <a:r>
              <a:rPr lang="zh-CN" altLang="en-US" sz="2400" dirty="0" smtClean="0">
                <a:solidFill>
                  <a:schemeClr val="bg1"/>
                </a:solidFill>
              </a:rPr>
              <a:t>个月：</a:t>
            </a:r>
            <a:r>
              <a:rPr lang="en-US" altLang="zh-CN" sz="2400" dirty="0" smtClean="0">
                <a:solidFill>
                  <a:schemeClr val="bg1"/>
                </a:solidFill>
              </a:rPr>
              <a:t>App</a:t>
            </a:r>
            <a:endParaRPr lang="zh-CN" altLang="en-US" sz="2400" dirty="0">
              <a:solidFill>
                <a:schemeClr val="bg1"/>
              </a:solidFill>
            </a:endParaRPr>
          </a:p>
        </p:txBody>
      </p:sp>
      <p:sp>
        <p:nvSpPr>
          <p:cNvPr id="54" name="TextBox 53"/>
          <p:cNvSpPr txBox="1"/>
          <p:nvPr/>
        </p:nvSpPr>
        <p:spPr>
          <a:xfrm>
            <a:off x="9212239" y="1992569"/>
            <a:ext cx="2511188" cy="3416320"/>
          </a:xfrm>
          <a:prstGeom prst="rect">
            <a:avLst/>
          </a:prstGeom>
          <a:noFill/>
        </p:spPr>
        <p:txBody>
          <a:bodyPr wrap="square" rtlCol="0">
            <a:spAutoFit/>
          </a:bodyPr>
          <a:lstStyle/>
          <a:p>
            <a:r>
              <a:rPr lang="zh-CN" altLang="en-US" sz="2400" dirty="0" smtClean="0">
                <a:solidFill>
                  <a:schemeClr val="bg1"/>
                </a:solidFill>
              </a:rPr>
              <a:t>测试四月份主要是学习手机</a:t>
            </a:r>
            <a:r>
              <a:rPr lang="en-US" altLang="zh-CN" sz="2400" dirty="0" smtClean="0">
                <a:solidFill>
                  <a:schemeClr val="bg1"/>
                </a:solidFill>
              </a:rPr>
              <a:t>App</a:t>
            </a:r>
            <a:r>
              <a:rPr lang="zh-CN" altLang="en-US" sz="2400" dirty="0" smtClean="0">
                <a:solidFill>
                  <a:schemeClr val="bg1"/>
                </a:solidFill>
              </a:rPr>
              <a:t>测试相关知识，通过讲解</a:t>
            </a:r>
            <a:r>
              <a:rPr lang="en-US" altLang="zh-CN" sz="2400" dirty="0" smtClean="0">
                <a:solidFill>
                  <a:schemeClr val="bg1"/>
                </a:solidFill>
              </a:rPr>
              <a:t>Fiddler</a:t>
            </a:r>
            <a:r>
              <a:rPr lang="zh-CN" altLang="en-US" sz="2400" dirty="0" smtClean="0">
                <a:solidFill>
                  <a:schemeClr val="bg1"/>
                </a:solidFill>
              </a:rPr>
              <a:t>以及</a:t>
            </a:r>
            <a:r>
              <a:rPr lang="en-US" altLang="zh-CN" sz="2400" dirty="0" smtClean="0">
                <a:solidFill>
                  <a:schemeClr val="bg1"/>
                </a:solidFill>
              </a:rPr>
              <a:t>ADB</a:t>
            </a:r>
            <a:r>
              <a:rPr lang="zh-CN" altLang="en-US" sz="2400" dirty="0" smtClean="0">
                <a:solidFill>
                  <a:schemeClr val="bg1"/>
                </a:solidFill>
              </a:rPr>
              <a:t>命令，</a:t>
            </a:r>
            <a:r>
              <a:rPr lang="en-US" altLang="zh-CN" sz="2400" dirty="0" smtClean="0">
                <a:solidFill>
                  <a:schemeClr val="bg1"/>
                </a:solidFill>
              </a:rPr>
              <a:t>Monkey</a:t>
            </a:r>
            <a:r>
              <a:rPr lang="zh-CN" altLang="en-US" sz="2400" dirty="0" smtClean="0">
                <a:solidFill>
                  <a:schemeClr val="bg1"/>
                </a:solidFill>
              </a:rPr>
              <a:t>技术等，让学生掌握目前企业高薪人才必备职业技能。</a:t>
            </a:r>
            <a:endParaRPr lang="zh-CN" altLang="en-US" sz="2400" dirty="0">
              <a:solidFill>
                <a:schemeClr val="bg1"/>
              </a:solidFill>
            </a:endParaRPr>
          </a:p>
        </p:txBody>
      </p:sp>
    </p:spTree>
    <p:extLst>
      <p:ext uri="{BB962C8B-B14F-4D97-AF65-F5344CB8AC3E}">
        <p14:creationId xmlns:p14="http://schemas.microsoft.com/office/powerpoint/2010/main" xmlns="" val="2271155363"/>
      </p:ext>
    </p:extLst>
  </p:cSld>
  <p:clrMapOvr>
    <a:masterClrMapping/>
  </p:clrMapOvr>
  <p:transition spd="slow" advTm="3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75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p:tgtEl>
                                          <p:spTgt spid="29"/>
                                        </p:tgtEl>
                                        <p:attrNameLst>
                                          <p:attrName>ppt_x</p:attrName>
                                        </p:attrNameLst>
                                      </p:cBhvr>
                                      <p:tavLst>
                                        <p:tav tm="0">
                                          <p:val>
                                            <p:strVal val="#ppt_x-#ppt_w*1.125000"/>
                                          </p:val>
                                        </p:tav>
                                        <p:tav tm="100000">
                                          <p:val>
                                            <p:strVal val="#ppt_x"/>
                                          </p:val>
                                        </p:tav>
                                      </p:tavLst>
                                    </p:anim>
                                    <p:animEffect transition="in" filter="wipe(right)">
                                      <p:cBhvr>
                                        <p:cTn id="13" dur="500"/>
                                        <p:tgtEl>
                                          <p:spTgt spid="29"/>
                                        </p:tgtEl>
                                      </p:cBhvr>
                                    </p:animEffect>
                                  </p:childTnLst>
                                </p:cTn>
                              </p:par>
                              <p:par>
                                <p:cTn id="14" presetID="12" presetClass="entr" presetSubtype="8" fill="hold" nodeType="withEffect">
                                  <p:stCondLst>
                                    <p:cond delay="75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p:tgtEl>
                                          <p:spTgt spid="38"/>
                                        </p:tgtEl>
                                        <p:attrNameLst>
                                          <p:attrName>ppt_x</p:attrName>
                                        </p:attrNameLst>
                                      </p:cBhvr>
                                      <p:tavLst>
                                        <p:tav tm="0">
                                          <p:val>
                                            <p:strVal val="#ppt_x-#ppt_w*1.125000"/>
                                          </p:val>
                                        </p:tav>
                                        <p:tav tm="100000">
                                          <p:val>
                                            <p:strVal val="#ppt_x"/>
                                          </p:val>
                                        </p:tav>
                                      </p:tavLst>
                                    </p:anim>
                                    <p:animEffect transition="in" filter="wipe(right)">
                                      <p:cBhvr>
                                        <p:cTn id="17" dur="500"/>
                                        <p:tgtEl>
                                          <p:spTgt spid="38"/>
                                        </p:tgtEl>
                                      </p:cBhvr>
                                    </p:animEffect>
                                  </p:childTnLst>
                                </p:cTn>
                              </p:par>
                              <p:par>
                                <p:cTn id="18" presetID="12" presetClass="entr" presetSubtype="8" fill="hold" nodeType="withEffect">
                                  <p:stCondLst>
                                    <p:cond delay="75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p:tgtEl>
                                          <p:spTgt spid="41"/>
                                        </p:tgtEl>
                                        <p:attrNameLst>
                                          <p:attrName>ppt_x</p:attrName>
                                        </p:attrNameLst>
                                      </p:cBhvr>
                                      <p:tavLst>
                                        <p:tav tm="0">
                                          <p:val>
                                            <p:strVal val="#ppt_x-#ppt_w*1.125000"/>
                                          </p:val>
                                        </p:tav>
                                        <p:tav tm="100000">
                                          <p:val>
                                            <p:strVal val="#ppt_x"/>
                                          </p:val>
                                        </p:tav>
                                      </p:tavLst>
                                    </p:anim>
                                    <p:animEffect transition="in" filter="wipe(right)">
                                      <p:cBhvr>
                                        <p:cTn id="21" dur="500"/>
                                        <p:tgtEl>
                                          <p:spTgt spid="41"/>
                                        </p:tgtEl>
                                      </p:cBhvr>
                                    </p:animEffect>
                                  </p:childTnLst>
                                </p:cTn>
                              </p:par>
                              <p:par>
                                <p:cTn id="22" presetID="12" presetClass="entr" presetSubtype="8" fill="hold" nodeType="withEffect">
                                  <p:stCondLst>
                                    <p:cond delay="7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p:tgtEl>
                                          <p:spTgt spid="44"/>
                                        </p:tgtEl>
                                        <p:attrNameLst>
                                          <p:attrName>ppt_x</p:attrName>
                                        </p:attrNameLst>
                                      </p:cBhvr>
                                      <p:tavLst>
                                        <p:tav tm="0">
                                          <p:val>
                                            <p:strVal val="#ppt_x-#ppt_w*1.125000"/>
                                          </p:val>
                                        </p:tav>
                                        <p:tav tm="100000">
                                          <p:val>
                                            <p:strVal val="#ppt_x"/>
                                          </p:val>
                                        </p:tav>
                                      </p:tavLst>
                                    </p:anim>
                                    <p:animEffect transition="in" filter="wipe(right)">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主题​​">
  <a:themeElements>
    <a:clrScheme name="自定义 1878">
      <a:dk1>
        <a:sysClr val="windowText" lastClr="000000"/>
      </a:dk1>
      <a:lt1>
        <a:sysClr val="window" lastClr="FFFFFF"/>
      </a:lt1>
      <a:dk2>
        <a:srgbClr val="44546A"/>
      </a:dk2>
      <a:lt2>
        <a:srgbClr val="E7E6E6"/>
      </a:lt2>
      <a:accent1>
        <a:srgbClr val="0BA8B1"/>
      </a:accent1>
      <a:accent2>
        <a:srgbClr val="0478B1"/>
      </a:accent2>
      <a:accent3>
        <a:srgbClr val="0BA8B1"/>
      </a:accent3>
      <a:accent4>
        <a:srgbClr val="0478B1"/>
      </a:accent4>
      <a:accent5>
        <a:srgbClr val="0BA8B1"/>
      </a:accent5>
      <a:accent6>
        <a:srgbClr val="0478B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1131</Words>
  <Application>Microsoft Office PowerPoint</Application>
  <PresentationFormat>自定义</PresentationFormat>
  <Paragraphs>139</Paragraphs>
  <Slides>18</Slides>
  <Notes>18</Notes>
  <HiddenSlides>0</HiddenSlides>
  <MMClips>1</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66</cp:revision>
  <dcterms:created xsi:type="dcterms:W3CDTF">2019-10-21T07:29:39Z</dcterms:created>
  <dcterms:modified xsi:type="dcterms:W3CDTF">2019-12-04T09:43:12Z</dcterms:modified>
</cp:coreProperties>
</file>